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8" r:id="rId1"/>
  </p:sldMasterIdLst>
  <p:sldIdLst>
    <p:sldId id="256" r:id="rId2"/>
    <p:sldId id="281" r:id="rId3"/>
    <p:sldId id="280" r:id="rId4"/>
    <p:sldId id="306" r:id="rId5"/>
    <p:sldId id="314" r:id="rId6"/>
    <p:sldId id="298" r:id="rId7"/>
    <p:sldId id="315" r:id="rId8"/>
    <p:sldId id="271" r:id="rId9"/>
    <p:sldId id="279" r:id="rId10"/>
    <p:sldId id="305" r:id="rId11"/>
    <p:sldId id="312" r:id="rId12"/>
    <p:sldId id="313" r:id="rId13"/>
    <p:sldId id="311" r:id="rId14"/>
    <p:sldId id="282" r:id="rId15"/>
    <p:sldId id="283" r:id="rId16"/>
    <p:sldId id="284" r:id="rId17"/>
    <p:sldId id="317" r:id="rId18"/>
    <p:sldId id="318" r:id="rId19"/>
    <p:sldId id="319" r:id="rId20"/>
    <p:sldId id="316" r:id="rId21"/>
    <p:sldId id="331" r:id="rId22"/>
    <p:sldId id="320" r:id="rId23"/>
    <p:sldId id="321" r:id="rId24"/>
    <p:sldId id="322" r:id="rId25"/>
    <p:sldId id="323" r:id="rId26"/>
    <p:sldId id="324" r:id="rId27"/>
    <p:sldId id="325" r:id="rId28"/>
    <p:sldId id="327" r:id="rId29"/>
    <p:sldId id="332" r:id="rId30"/>
    <p:sldId id="333" r:id="rId31"/>
    <p:sldId id="334" r:id="rId32"/>
    <p:sldId id="335" r:id="rId33"/>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6" d="100"/>
          <a:sy n="66" d="100"/>
        </p:scale>
        <p:origin x="-864" y="-114"/>
      </p:cViewPr>
      <p:guideLst>
        <p:guide orient="horz" pos="2160"/>
        <p:guide pos="3840"/>
      </p:guideLst>
    </p:cSldViewPr>
  </p:slideViewPr>
  <p:notesTextViewPr>
    <p:cViewPr>
      <p:scale>
        <a:sx n="1" d="1"/>
        <a:sy n="1" d="1"/>
      </p:scale>
      <p:origin x="0" y="0"/>
    </p:cViewPr>
  </p:notesTextViewPr>
  <p:sorterViewPr>
    <p:cViewPr>
      <p:scale>
        <a:sx n="100" d="100"/>
        <a:sy n="100" d="100"/>
      </p:scale>
      <p:origin x="0" y="-119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8673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3603819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1325739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218564FA-5D99-4948-9033-8FDEA7EC3454}" type="datetimeFigureOut">
              <a:rPr lang="ar-IQ" smtClean="0"/>
              <a:t>09/04/1439</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4205438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218564FA-5D99-4948-9033-8FDEA7EC3454}" type="datetimeFigureOut">
              <a:rPr lang="ar-IQ" smtClean="0"/>
              <a:t>09/04/1439</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1635383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218564FA-5D99-4948-9033-8FDEA7EC3454}" type="datetimeFigureOut">
              <a:rPr lang="ar-IQ" smtClean="0"/>
              <a:t>09/04/1439</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3340746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8564FA-5D99-4948-9033-8FDEA7EC3454}" type="datetimeFigureOut">
              <a:rPr lang="ar-IQ" smtClean="0"/>
              <a:t>09/04/1439</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2386740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218564FA-5D99-4948-9033-8FDEA7EC3454}" type="datetimeFigureOut">
              <a:rPr lang="ar-IQ" smtClean="0"/>
              <a:t>09/04/1439</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344314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smtClean="0"/>
              <a:t>انقر لتحرير نمط العنوان الرئيسي</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218564FA-5D99-4948-9033-8FDEA7EC3454}" type="datetimeFigureOut">
              <a:rPr lang="ar-IQ" smtClean="0"/>
              <a:t>09/04/1439</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439395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Date Placeholder 2"/>
          <p:cNvSpPr>
            <a:spLocks noGrp="1"/>
          </p:cNvSpPr>
          <p:nvPr>
            <p:ph type="dt" sz="half" idx="10"/>
          </p:nvPr>
        </p:nvSpPr>
        <p:spPr/>
        <p:txBody>
          <a:bodyPr/>
          <a:lstStyle/>
          <a:p>
            <a:fld id="{218564FA-5D99-4948-9033-8FDEA7EC3454}" type="datetimeFigureOut">
              <a:rPr lang="ar-IQ" smtClean="0"/>
              <a:t>09/04/1439</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1906108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1904938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18418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1942282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040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1148274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672121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218564FA-5D99-4948-9033-8FDEA7EC3454}" type="datetimeFigureOut">
              <a:rPr lang="ar-IQ" smtClean="0"/>
              <a:t>09/04/1439</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38DD85E-A243-43C9-AE20-4E860654F278}" type="slidenum">
              <a:rPr lang="ar-IQ" smtClean="0"/>
              <a:t>‹#›</a:t>
            </a:fld>
            <a:endParaRPr lang="ar-IQ"/>
          </a:p>
        </p:txBody>
      </p:sp>
    </p:spTree>
    <p:extLst>
      <p:ext uri="{BB962C8B-B14F-4D97-AF65-F5344CB8AC3E}">
        <p14:creationId xmlns:p14="http://schemas.microsoft.com/office/powerpoint/2010/main" val="2121381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18564FA-5D99-4948-9033-8FDEA7EC3454}" type="datetimeFigureOut">
              <a:rPr lang="ar-IQ" smtClean="0"/>
              <a:t>09/04/1439</a:t>
            </a:fld>
            <a:endParaRPr lang="ar-IQ"/>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ar-IQ"/>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38DD85E-A243-43C9-AE20-4E860654F278}" type="slidenum">
              <a:rPr lang="ar-IQ" smtClean="0"/>
              <a:t>‹#›</a:t>
            </a:fld>
            <a:endParaRPr lang="ar-IQ"/>
          </a:p>
        </p:txBody>
      </p:sp>
    </p:spTree>
    <p:extLst>
      <p:ext uri="{BB962C8B-B14F-4D97-AF65-F5344CB8AC3E}">
        <p14:creationId xmlns:p14="http://schemas.microsoft.com/office/powerpoint/2010/main" val="126186865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a:r>
              <a:rPr lang="ar-SA" dirty="0" smtClean="0"/>
              <a:t>احياء مجهرية نظري</a:t>
            </a:r>
            <a:endParaRPr lang="ar-IQ" dirty="0"/>
          </a:p>
        </p:txBody>
      </p:sp>
      <p:sp>
        <p:nvSpPr>
          <p:cNvPr id="3" name="عنوان فرعي 2"/>
          <p:cNvSpPr>
            <a:spLocks noGrp="1"/>
          </p:cNvSpPr>
          <p:nvPr>
            <p:ph type="subTitle" idx="1"/>
          </p:nvPr>
        </p:nvSpPr>
        <p:spPr>
          <a:xfrm>
            <a:off x="684213" y="4192169"/>
            <a:ext cx="11104513" cy="1533381"/>
          </a:xfrm>
        </p:spPr>
        <p:txBody>
          <a:bodyPr>
            <a:normAutofit lnSpcReduction="10000"/>
          </a:bodyPr>
          <a:lstStyle/>
          <a:p>
            <a:pPr algn="r"/>
            <a:r>
              <a:rPr lang="ar-SA" sz="2800" b="1" dirty="0" smtClean="0">
                <a:solidFill>
                  <a:srgbClr val="FFFF00"/>
                </a:solidFill>
              </a:rPr>
              <a:t>المحاضرة السابعة/ المرحلة الثانية – قسم مكافحة التصحر</a:t>
            </a:r>
          </a:p>
          <a:p>
            <a:r>
              <a:rPr lang="ar-SA" sz="2800" b="1" dirty="0" smtClean="0">
                <a:solidFill>
                  <a:srgbClr val="FF0000"/>
                </a:solidFill>
              </a:rPr>
              <a:t>د. عبدالله كريم جبار</a:t>
            </a:r>
          </a:p>
          <a:p>
            <a:r>
              <a:rPr lang="ar-SA" sz="2400" b="1" dirty="0" smtClean="0">
                <a:solidFill>
                  <a:srgbClr val="FF0000"/>
                </a:solidFill>
              </a:rPr>
              <a:t>دكتوراه احياء مجهرية</a:t>
            </a:r>
            <a:endParaRPr lang="ar-IQ" sz="2400" b="1" dirty="0">
              <a:solidFill>
                <a:srgbClr val="FF0000"/>
              </a:solidFill>
            </a:endParaRPr>
          </a:p>
        </p:txBody>
      </p:sp>
    </p:spTree>
    <p:extLst>
      <p:ext uri="{BB962C8B-B14F-4D97-AF65-F5344CB8AC3E}">
        <p14:creationId xmlns:p14="http://schemas.microsoft.com/office/powerpoint/2010/main" val="39888469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684211" y="685800"/>
            <a:ext cx="10710619" cy="5799406"/>
          </a:xfrm>
        </p:spPr>
        <p:txBody>
          <a:bodyPr>
            <a:noAutofit/>
          </a:bodyPr>
          <a:lstStyle/>
          <a:p>
            <a:pPr algn="ctr"/>
            <a:r>
              <a:rPr lang="ar-IQ" sz="2800" dirty="0">
                <a:solidFill>
                  <a:schemeClr val="bg1"/>
                </a:solidFill>
              </a:rPr>
              <a:t>تقسيم الاحياء حسب حاجتها </a:t>
            </a:r>
            <a:r>
              <a:rPr lang="ar-IQ" sz="2800" dirty="0" err="1">
                <a:solidFill>
                  <a:schemeClr val="bg1"/>
                </a:solidFill>
              </a:rPr>
              <a:t>للاوكسجين</a:t>
            </a:r>
            <a:r>
              <a:rPr lang="ar-IQ" sz="2800" dirty="0">
                <a:solidFill>
                  <a:schemeClr val="bg1"/>
                </a:solidFill>
              </a:rPr>
              <a:t> </a:t>
            </a:r>
          </a:p>
          <a:p>
            <a:r>
              <a:rPr lang="ar-IQ" sz="2400" dirty="0">
                <a:solidFill>
                  <a:schemeClr val="bg1"/>
                </a:solidFill>
              </a:rPr>
              <a:t>تقسم الاحياء حسب حاجتها </a:t>
            </a:r>
            <a:r>
              <a:rPr lang="ar-IQ" sz="2400" dirty="0" err="1">
                <a:solidFill>
                  <a:schemeClr val="bg1"/>
                </a:solidFill>
              </a:rPr>
              <a:t>للاوكسجين</a:t>
            </a:r>
            <a:r>
              <a:rPr lang="ar-IQ" sz="2400" dirty="0">
                <a:solidFill>
                  <a:schemeClr val="bg1"/>
                </a:solidFill>
              </a:rPr>
              <a:t> الى :-</a:t>
            </a:r>
          </a:p>
          <a:p>
            <a:r>
              <a:rPr lang="ar-IQ" sz="2400" dirty="0" smtClean="0">
                <a:solidFill>
                  <a:schemeClr val="bg1"/>
                </a:solidFill>
              </a:rPr>
              <a:t>1. الاحياء </a:t>
            </a:r>
            <a:r>
              <a:rPr lang="ar-IQ" sz="2400" dirty="0">
                <a:solidFill>
                  <a:schemeClr val="bg1"/>
                </a:solidFill>
              </a:rPr>
              <a:t>الهوائية الاجبارية </a:t>
            </a:r>
            <a:r>
              <a:rPr lang="en-US" sz="2400" dirty="0">
                <a:solidFill>
                  <a:schemeClr val="bg1"/>
                </a:solidFill>
              </a:rPr>
              <a:t>Obligate aerobes</a:t>
            </a:r>
          </a:p>
          <a:p>
            <a:r>
              <a:rPr lang="ar-IQ" sz="2400" dirty="0">
                <a:solidFill>
                  <a:schemeClr val="bg1"/>
                </a:solidFill>
              </a:rPr>
              <a:t>وهي تلك الاحياء التي يجب ان تحصل على ال 2</a:t>
            </a:r>
            <a:r>
              <a:rPr lang="en-US" sz="2400" dirty="0">
                <a:solidFill>
                  <a:schemeClr val="bg1"/>
                </a:solidFill>
              </a:rPr>
              <a:t>O</a:t>
            </a:r>
            <a:r>
              <a:rPr lang="ar-IQ" sz="2400" dirty="0">
                <a:solidFill>
                  <a:schemeClr val="bg1"/>
                </a:solidFill>
              </a:rPr>
              <a:t>الجزيئي لكي تشبع احتياجها للطاقة حيث يقوم ال 2</a:t>
            </a:r>
            <a:r>
              <a:rPr lang="en-US" sz="2400" dirty="0">
                <a:solidFill>
                  <a:schemeClr val="bg1"/>
                </a:solidFill>
              </a:rPr>
              <a:t>O</a:t>
            </a:r>
            <a:r>
              <a:rPr lang="ar-IQ" sz="2400" dirty="0">
                <a:solidFill>
                  <a:schemeClr val="bg1"/>
                </a:solidFill>
              </a:rPr>
              <a:t>هنا بعملية الاكسدة النهائية ضمن التفاعلات الايضية محررا بذلك الطاقة .</a:t>
            </a:r>
          </a:p>
          <a:p>
            <a:r>
              <a:rPr lang="ar-IQ" sz="2400" dirty="0">
                <a:solidFill>
                  <a:schemeClr val="bg1"/>
                </a:solidFill>
              </a:rPr>
              <a:t>2.  الاحياء غير الهوائية الاجبارية </a:t>
            </a:r>
            <a:r>
              <a:rPr lang="en-US" sz="2400" dirty="0">
                <a:solidFill>
                  <a:schemeClr val="bg1"/>
                </a:solidFill>
              </a:rPr>
              <a:t>Obligate anaerobes :</a:t>
            </a:r>
          </a:p>
          <a:p>
            <a:r>
              <a:rPr lang="ar-IQ" sz="2400" dirty="0">
                <a:solidFill>
                  <a:schemeClr val="bg1"/>
                </a:solidFill>
              </a:rPr>
              <a:t>وهي تلك الاحياء المجهرية التي تحصل على الطاقة عن طريق تفاعلات معينة </a:t>
            </a:r>
            <a:r>
              <a:rPr lang="ar-IQ" sz="2400" dirty="0" err="1">
                <a:solidFill>
                  <a:schemeClr val="bg1"/>
                </a:solidFill>
              </a:rPr>
              <a:t>لايدخل</a:t>
            </a:r>
            <a:r>
              <a:rPr lang="ar-IQ" sz="2400" dirty="0">
                <a:solidFill>
                  <a:schemeClr val="bg1"/>
                </a:solidFill>
              </a:rPr>
              <a:t> فيها 2</a:t>
            </a:r>
            <a:r>
              <a:rPr lang="en-US" sz="2400" dirty="0">
                <a:solidFill>
                  <a:schemeClr val="bg1"/>
                </a:solidFill>
              </a:rPr>
              <a:t>O </a:t>
            </a:r>
            <a:r>
              <a:rPr lang="ar-IQ" sz="2400" dirty="0">
                <a:solidFill>
                  <a:schemeClr val="bg1"/>
                </a:solidFill>
              </a:rPr>
              <a:t>الجزيئي عاملا مؤكسدا </a:t>
            </a:r>
            <a:r>
              <a:rPr lang="ar-IQ" sz="2400" dirty="0" smtClean="0">
                <a:solidFill>
                  <a:schemeClr val="bg1"/>
                </a:solidFill>
              </a:rPr>
              <a:t>.</a:t>
            </a:r>
          </a:p>
          <a:p>
            <a:r>
              <a:rPr lang="ar-IQ" sz="2400" dirty="0" smtClean="0">
                <a:solidFill>
                  <a:schemeClr val="bg1"/>
                </a:solidFill>
              </a:rPr>
              <a:t>ولهذا </a:t>
            </a:r>
            <a:r>
              <a:rPr lang="ar-IQ" sz="2400" dirty="0" err="1">
                <a:solidFill>
                  <a:schemeClr val="bg1"/>
                </a:solidFill>
              </a:rPr>
              <a:t>لايدخل</a:t>
            </a:r>
            <a:r>
              <a:rPr lang="ar-IQ" sz="2400" dirty="0">
                <a:solidFill>
                  <a:schemeClr val="bg1"/>
                </a:solidFill>
              </a:rPr>
              <a:t> هذا العنصر ضمن المتطلبات الغذائية لهذا النوع من الاحياء ويتوقف نمو هذه الاحياء او تقتل اذا ما تعرضت لهذا </a:t>
            </a:r>
            <a:r>
              <a:rPr lang="ar-IQ" sz="2400" dirty="0" smtClean="0">
                <a:solidFill>
                  <a:schemeClr val="bg1"/>
                </a:solidFill>
              </a:rPr>
              <a:t>العنصر.</a:t>
            </a:r>
          </a:p>
        </p:txBody>
      </p:sp>
    </p:spTree>
    <p:extLst>
      <p:ext uri="{BB962C8B-B14F-4D97-AF65-F5344CB8AC3E}">
        <p14:creationId xmlns:p14="http://schemas.microsoft.com/office/powerpoint/2010/main" val="353164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520505" y="450166"/>
            <a:ext cx="11043137" cy="6217919"/>
          </a:xfrm>
        </p:spPr>
        <p:txBody>
          <a:bodyPr>
            <a:noAutofit/>
          </a:bodyPr>
          <a:lstStyle/>
          <a:p>
            <a:r>
              <a:rPr lang="ar-IQ" sz="2400" dirty="0">
                <a:solidFill>
                  <a:schemeClr val="bg1"/>
                </a:solidFill>
              </a:rPr>
              <a:t>وان سمية 2</a:t>
            </a:r>
            <a:r>
              <a:rPr lang="en-US" sz="2400" dirty="0">
                <a:solidFill>
                  <a:schemeClr val="bg1"/>
                </a:solidFill>
              </a:rPr>
              <a:t>O</a:t>
            </a:r>
            <a:r>
              <a:rPr lang="ar-IQ" sz="2400" dirty="0">
                <a:solidFill>
                  <a:schemeClr val="bg1"/>
                </a:solidFill>
              </a:rPr>
              <a:t>لهذه الاحياء تعد معقدة او غير مفهومة حيث بعضها يحتوي على انزيمات يجب ان تبقى في حالة اختزال لكي تعمل بحالة طبيعية وبذلك فان وجود 2</a:t>
            </a:r>
            <a:r>
              <a:rPr lang="en-US" sz="2400" dirty="0">
                <a:solidFill>
                  <a:schemeClr val="bg1"/>
                </a:solidFill>
              </a:rPr>
              <a:t>O </a:t>
            </a:r>
            <a:r>
              <a:rPr lang="ar-IQ" sz="2400" dirty="0">
                <a:solidFill>
                  <a:schemeClr val="bg1"/>
                </a:solidFill>
              </a:rPr>
              <a:t>سيعطل هذه الانزيمات ويتوقف نموها</a:t>
            </a:r>
          </a:p>
          <a:p>
            <a:r>
              <a:rPr lang="ar-IQ" sz="2400" dirty="0">
                <a:solidFill>
                  <a:schemeClr val="bg1"/>
                </a:solidFill>
              </a:rPr>
              <a:t>عند نمو البكتريا في ظروف تحتوي على الاوكسجين تنتج مادتين سامتين وهي </a:t>
            </a:r>
            <a:r>
              <a:rPr lang="ar-IQ" sz="2400" dirty="0" smtClean="0">
                <a:solidFill>
                  <a:schemeClr val="bg1"/>
                </a:solidFill>
              </a:rPr>
              <a:t>:</a:t>
            </a:r>
          </a:p>
          <a:p>
            <a:r>
              <a:rPr lang="ar-IQ" sz="2400" dirty="0">
                <a:solidFill>
                  <a:schemeClr val="bg1"/>
                </a:solidFill>
              </a:rPr>
              <a:t>أ. -2</a:t>
            </a:r>
            <a:r>
              <a:rPr lang="en-US" sz="2400" dirty="0">
                <a:solidFill>
                  <a:schemeClr val="bg1"/>
                </a:solidFill>
              </a:rPr>
              <a:t>Superoxide ion O </a:t>
            </a:r>
            <a:r>
              <a:rPr lang="ar-IQ" sz="2400" dirty="0" smtClean="0">
                <a:solidFill>
                  <a:schemeClr val="bg1"/>
                </a:solidFill>
              </a:rPr>
              <a:t>ب.</a:t>
            </a:r>
            <a:r>
              <a:rPr lang="en-US" sz="2400" dirty="0" smtClean="0">
                <a:solidFill>
                  <a:schemeClr val="bg1"/>
                </a:solidFill>
              </a:rPr>
              <a:t>2</a:t>
            </a:r>
            <a:r>
              <a:rPr lang="ar-IQ" sz="2400" dirty="0" smtClean="0">
                <a:solidFill>
                  <a:schemeClr val="bg1"/>
                </a:solidFill>
              </a:rPr>
              <a:t> </a:t>
            </a:r>
            <a:r>
              <a:rPr lang="en-US" sz="2400" dirty="0" smtClean="0">
                <a:solidFill>
                  <a:schemeClr val="bg1"/>
                </a:solidFill>
              </a:rPr>
              <a:t>Hydrogen </a:t>
            </a:r>
            <a:r>
              <a:rPr lang="en-US" sz="2400" dirty="0">
                <a:solidFill>
                  <a:schemeClr val="bg1"/>
                </a:solidFill>
              </a:rPr>
              <a:t>peroxide </a:t>
            </a:r>
            <a:r>
              <a:rPr lang="en-US" sz="2400" dirty="0" smtClean="0">
                <a:solidFill>
                  <a:schemeClr val="bg1"/>
                </a:solidFill>
              </a:rPr>
              <a:t>H2O</a:t>
            </a:r>
            <a:endParaRPr lang="ar-IQ" sz="2400" dirty="0" smtClean="0">
              <a:solidFill>
                <a:schemeClr val="bg1"/>
              </a:solidFill>
            </a:endParaRPr>
          </a:p>
          <a:p>
            <a:r>
              <a:rPr lang="ar-IQ" sz="2400" dirty="0">
                <a:solidFill>
                  <a:schemeClr val="bg1"/>
                </a:solidFill>
              </a:rPr>
              <a:t>وعند وجود انزيم </a:t>
            </a:r>
            <a:r>
              <a:rPr lang="en-US" sz="2400" dirty="0">
                <a:solidFill>
                  <a:schemeClr val="bg1"/>
                </a:solidFill>
              </a:rPr>
              <a:t>Superoxide dismutase </a:t>
            </a:r>
            <a:r>
              <a:rPr lang="ar-IQ" sz="2400" dirty="0">
                <a:solidFill>
                  <a:schemeClr val="bg1"/>
                </a:solidFill>
              </a:rPr>
              <a:t>يعمل على إزالة </a:t>
            </a:r>
            <a:r>
              <a:rPr lang="en-US" sz="2400" dirty="0">
                <a:solidFill>
                  <a:schemeClr val="bg1"/>
                </a:solidFill>
              </a:rPr>
              <a:t>Superoxide ion </a:t>
            </a:r>
            <a:r>
              <a:rPr lang="ar-IQ" sz="2400" dirty="0">
                <a:solidFill>
                  <a:schemeClr val="bg1"/>
                </a:solidFill>
              </a:rPr>
              <a:t>مما يساعد على تكوين زيادة من مادة بيروكسيد الهيدروجين </a:t>
            </a:r>
            <a:r>
              <a:rPr lang="en-US" sz="2400" dirty="0" smtClean="0">
                <a:solidFill>
                  <a:schemeClr val="bg1"/>
                </a:solidFill>
              </a:rPr>
              <a:t> H2O2</a:t>
            </a:r>
            <a:r>
              <a:rPr lang="ar-IQ" sz="2400" dirty="0" smtClean="0">
                <a:solidFill>
                  <a:schemeClr val="bg1"/>
                </a:solidFill>
              </a:rPr>
              <a:t>السامة للخلية</a:t>
            </a:r>
          </a:p>
          <a:p>
            <a:r>
              <a:rPr lang="en-US" sz="2400" dirty="0">
                <a:solidFill>
                  <a:schemeClr val="bg1"/>
                </a:solidFill>
              </a:rPr>
              <a:t>Superoxide </a:t>
            </a:r>
            <a:r>
              <a:rPr lang="en-US" sz="2400" dirty="0" smtClean="0">
                <a:solidFill>
                  <a:schemeClr val="bg1"/>
                </a:solidFill>
              </a:rPr>
              <a:t>dismutase                             </a:t>
            </a:r>
            <a:endParaRPr lang="ar-IQ" sz="2400" dirty="0" smtClean="0">
              <a:solidFill>
                <a:schemeClr val="bg1"/>
              </a:solidFill>
            </a:endParaRPr>
          </a:p>
          <a:p>
            <a:r>
              <a:rPr lang="en-US" sz="2400" dirty="0" smtClean="0">
                <a:solidFill>
                  <a:schemeClr val="bg1"/>
                </a:solidFill>
              </a:rPr>
              <a:t>2O2+2H2                                                H2O2+O2          </a:t>
            </a:r>
            <a:endParaRPr lang="en-US" sz="2400" dirty="0">
              <a:solidFill>
                <a:schemeClr val="bg1"/>
              </a:solidFill>
            </a:endParaRPr>
          </a:p>
          <a:p>
            <a:endParaRPr lang="ar-IQ" sz="2400" dirty="0">
              <a:solidFill>
                <a:schemeClr val="bg1"/>
              </a:solidFill>
            </a:endParaRPr>
          </a:p>
          <a:p>
            <a:endParaRPr lang="en-US" sz="2400" dirty="0">
              <a:solidFill>
                <a:schemeClr val="bg1"/>
              </a:solidFill>
            </a:endParaRPr>
          </a:p>
        </p:txBody>
      </p:sp>
      <p:cxnSp>
        <p:nvCxnSpPr>
          <p:cNvPr id="4" name="رابط كسهم مستقيم 3"/>
          <p:cNvCxnSpPr/>
          <p:nvPr/>
        </p:nvCxnSpPr>
        <p:spPr>
          <a:xfrm>
            <a:off x="5457371" y="4949371"/>
            <a:ext cx="3207657" cy="29029"/>
          </a:xfrm>
          <a:prstGeom prst="straightConnector1">
            <a:avLst/>
          </a:prstGeom>
          <a:ln>
            <a:headEnd w="med" len="med"/>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1267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684211" y="685800"/>
            <a:ext cx="10710619" cy="5799406"/>
          </a:xfrm>
        </p:spPr>
        <p:txBody>
          <a:bodyPr>
            <a:noAutofit/>
          </a:bodyPr>
          <a:lstStyle/>
          <a:p>
            <a:r>
              <a:rPr lang="ar-IQ" sz="2400" dirty="0" smtClean="0">
                <a:solidFill>
                  <a:schemeClr val="bg1"/>
                </a:solidFill>
              </a:rPr>
              <a:t>ويعمل </a:t>
            </a:r>
            <a:r>
              <a:rPr lang="ar-IQ" sz="2400" dirty="0">
                <a:solidFill>
                  <a:schemeClr val="bg1"/>
                </a:solidFill>
              </a:rPr>
              <a:t>انزيم اخر يسمى </a:t>
            </a:r>
            <a:r>
              <a:rPr lang="en-US" sz="2400" dirty="0">
                <a:solidFill>
                  <a:schemeClr val="bg1"/>
                </a:solidFill>
              </a:rPr>
              <a:t>Catalase </a:t>
            </a:r>
            <a:r>
              <a:rPr lang="ar-IQ" sz="2400" dirty="0">
                <a:solidFill>
                  <a:schemeClr val="bg1"/>
                </a:solidFill>
              </a:rPr>
              <a:t>بإزالة سمية 2</a:t>
            </a:r>
            <a:r>
              <a:rPr lang="en-US" sz="2400" dirty="0">
                <a:solidFill>
                  <a:schemeClr val="bg1"/>
                </a:solidFill>
              </a:rPr>
              <a:t>H2O</a:t>
            </a:r>
          </a:p>
          <a:p>
            <a:r>
              <a:rPr lang="en-US" sz="2400" dirty="0">
                <a:solidFill>
                  <a:schemeClr val="bg1"/>
                </a:solidFill>
              </a:rPr>
              <a:t>                                          </a:t>
            </a:r>
            <a:r>
              <a:rPr lang="en-US" sz="2400" dirty="0" smtClean="0">
                <a:solidFill>
                  <a:schemeClr val="bg1"/>
                </a:solidFill>
              </a:rPr>
              <a:t>catalase                                              </a:t>
            </a:r>
            <a:endParaRPr lang="en-US" sz="2400" dirty="0">
              <a:solidFill>
                <a:schemeClr val="bg1"/>
              </a:solidFill>
            </a:endParaRPr>
          </a:p>
          <a:p>
            <a:r>
              <a:rPr lang="en-US" sz="2400" dirty="0" smtClean="0">
                <a:solidFill>
                  <a:schemeClr val="bg1"/>
                </a:solidFill>
              </a:rPr>
              <a:t>H2O2                       </a:t>
            </a:r>
            <a:r>
              <a:rPr lang="en-US" sz="2400" dirty="0" smtClean="0">
                <a:solidFill>
                  <a:schemeClr val="bg1"/>
                </a:solidFill>
              </a:rPr>
              <a:t>O2+H2O                         </a:t>
            </a:r>
            <a:endParaRPr lang="en-US" sz="2400" dirty="0">
              <a:solidFill>
                <a:schemeClr val="bg1"/>
              </a:solidFill>
            </a:endParaRPr>
          </a:p>
          <a:p>
            <a:r>
              <a:rPr lang="en-US" sz="2400" dirty="0">
                <a:solidFill>
                  <a:schemeClr val="bg1"/>
                </a:solidFill>
              </a:rPr>
              <a:t>2O2H </a:t>
            </a:r>
            <a:r>
              <a:rPr lang="ar-IQ" sz="2400" dirty="0">
                <a:solidFill>
                  <a:schemeClr val="bg1"/>
                </a:solidFill>
              </a:rPr>
              <a:t>يسبب تلفا او ضررا في شريط ال </a:t>
            </a:r>
            <a:r>
              <a:rPr lang="en-US" sz="2400" dirty="0">
                <a:solidFill>
                  <a:schemeClr val="bg1"/>
                </a:solidFill>
              </a:rPr>
              <a:t>DNA </a:t>
            </a:r>
            <a:r>
              <a:rPr lang="ar-IQ" sz="2400" dirty="0">
                <a:solidFill>
                  <a:schemeClr val="bg1"/>
                </a:solidFill>
              </a:rPr>
              <a:t>في </a:t>
            </a:r>
            <a:r>
              <a:rPr lang="en-US" sz="2400" dirty="0">
                <a:solidFill>
                  <a:schemeClr val="bg1"/>
                </a:solidFill>
              </a:rPr>
              <a:t>rec gene .</a:t>
            </a:r>
          </a:p>
          <a:p>
            <a:r>
              <a:rPr lang="ar-IQ" sz="2400" dirty="0">
                <a:solidFill>
                  <a:schemeClr val="bg1"/>
                </a:solidFill>
              </a:rPr>
              <a:t>عدا ال </a:t>
            </a:r>
            <a:r>
              <a:rPr lang="en-US" sz="2400" dirty="0">
                <a:solidFill>
                  <a:schemeClr val="bg1"/>
                </a:solidFill>
              </a:rPr>
              <a:t>Lactic acid bacteria </a:t>
            </a:r>
            <a:r>
              <a:rPr lang="ar-IQ" sz="2400" dirty="0">
                <a:solidFill>
                  <a:schemeClr val="bg1"/>
                </a:solidFill>
              </a:rPr>
              <a:t>وهي من نوع </a:t>
            </a:r>
            <a:r>
              <a:rPr lang="en-US" sz="2400" dirty="0" err="1">
                <a:solidFill>
                  <a:schemeClr val="bg1"/>
                </a:solidFill>
              </a:rPr>
              <a:t>aerotolerant</a:t>
            </a:r>
            <a:r>
              <a:rPr lang="en-US" sz="2400" dirty="0">
                <a:solidFill>
                  <a:schemeClr val="bg1"/>
                </a:solidFill>
              </a:rPr>
              <a:t> anaerobes </a:t>
            </a:r>
            <a:r>
              <a:rPr lang="ar-IQ" sz="2400" dirty="0">
                <a:solidFill>
                  <a:schemeClr val="bg1"/>
                </a:solidFill>
              </a:rPr>
              <a:t>حيث لا تحتوي على انزيم ال </a:t>
            </a:r>
            <a:r>
              <a:rPr lang="en-US" sz="2400" dirty="0">
                <a:solidFill>
                  <a:schemeClr val="bg1"/>
                </a:solidFill>
              </a:rPr>
              <a:t>Catalase </a:t>
            </a:r>
            <a:r>
              <a:rPr lang="ar-IQ" sz="2400" dirty="0">
                <a:solidFill>
                  <a:schemeClr val="bg1"/>
                </a:solidFill>
              </a:rPr>
              <a:t>ولكن انزيم اخر يسمى ال </a:t>
            </a:r>
            <a:r>
              <a:rPr lang="en-US" sz="2400" dirty="0">
                <a:solidFill>
                  <a:schemeClr val="bg1"/>
                </a:solidFill>
              </a:rPr>
              <a:t>Peroxidases </a:t>
            </a:r>
            <a:r>
              <a:rPr lang="ar-IQ" sz="2400" dirty="0">
                <a:solidFill>
                  <a:schemeClr val="bg1"/>
                </a:solidFill>
              </a:rPr>
              <a:t>الذي يعمل على اختزال </a:t>
            </a:r>
            <a:r>
              <a:rPr lang="en-US" sz="2400" dirty="0">
                <a:solidFill>
                  <a:schemeClr val="bg1"/>
                </a:solidFill>
              </a:rPr>
              <a:t>H2O2 </a:t>
            </a:r>
            <a:r>
              <a:rPr lang="ar-IQ" sz="2400" dirty="0">
                <a:solidFill>
                  <a:schemeClr val="bg1"/>
                </a:solidFill>
              </a:rPr>
              <a:t>الى </a:t>
            </a:r>
            <a:r>
              <a:rPr lang="en-US" sz="2400" dirty="0">
                <a:solidFill>
                  <a:schemeClr val="bg1"/>
                </a:solidFill>
              </a:rPr>
              <a:t>H2O </a:t>
            </a:r>
            <a:r>
              <a:rPr lang="ar-IQ" sz="2400" dirty="0">
                <a:solidFill>
                  <a:schemeClr val="bg1"/>
                </a:solidFill>
              </a:rPr>
              <a:t>بوجود مواد عضوية مؤكسدة .</a:t>
            </a:r>
          </a:p>
          <a:p>
            <a:endParaRPr lang="en-US" sz="2400" dirty="0">
              <a:solidFill>
                <a:schemeClr val="bg1"/>
              </a:solidFill>
            </a:endParaRPr>
          </a:p>
        </p:txBody>
      </p:sp>
      <p:cxnSp>
        <p:nvCxnSpPr>
          <p:cNvPr id="6" name="رابط كسهم مستقيم 5"/>
          <p:cNvCxnSpPr/>
          <p:nvPr/>
        </p:nvCxnSpPr>
        <p:spPr>
          <a:xfrm>
            <a:off x="5678704" y="3243942"/>
            <a:ext cx="1524000" cy="14515"/>
          </a:xfrm>
          <a:prstGeom prst="straightConnector1">
            <a:avLst/>
          </a:prstGeom>
          <a:ln>
            <a:headEnd w="med" len="med"/>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327846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0166" y="685799"/>
            <a:ext cx="10705514" cy="5940083"/>
          </a:xfrm>
        </p:spPr>
        <p:txBody>
          <a:bodyPr>
            <a:noAutofit/>
          </a:bodyPr>
          <a:lstStyle/>
          <a:p>
            <a:r>
              <a:rPr lang="ar-SA" sz="2400" dirty="0">
                <a:solidFill>
                  <a:schemeClr val="bg1"/>
                </a:solidFill>
              </a:rPr>
              <a:t>ومعظم الاحياء اللاهوائية الاجبارية </a:t>
            </a:r>
            <a:r>
              <a:rPr lang="ar-SA" sz="2400" dirty="0" err="1">
                <a:solidFill>
                  <a:schemeClr val="bg1"/>
                </a:solidFill>
              </a:rPr>
              <a:t>لاتمتلك</a:t>
            </a:r>
            <a:r>
              <a:rPr lang="ar-SA" sz="2400" dirty="0">
                <a:solidFill>
                  <a:schemeClr val="bg1"/>
                </a:solidFill>
              </a:rPr>
              <a:t> انزيم </a:t>
            </a:r>
            <a:r>
              <a:rPr lang="en-US" sz="2400" dirty="0">
                <a:solidFill>
                  <a:schemeClr val="bg1"/>
                </a:solidFill>
              </a:rPr>
              <a:t>Catalase</a:t>
            </a:r>
            <a:r>
              <a:rPr lang="ar-SA" sz="2400" dirty="0">
                <a:solidFill>
                  <a:schemeClr val="bg1"/>
                </a:solidFill>
              </a:rPr>
              <a:t> الذي يفلق جزيئة </a:t>
            </a:r>
            <a:r>
              <a:rPr lang="en-US" sz="2400" dirty="0">
                <a:solidFill>
                  <a:schemeClr val="bg1"/>
                </a:solidFill>
              </a:rPr>
              <a:t>H2O2</a:t>
            </a:r>
            <a:r>
              <a:rPr lang="ar-SA" sz="2400" dirty="0">
                <a:solidFill>
                  <a:schemeClr val="bg1"/>
                </a:solidFill>
              </a:rPr>
              <a:t> الى 2</a:t>
            </a:r>
            <a:r>
              <a:rPr lang="en-US" sz="2400" dirty="0">
                <a:solidFill>
                  <a:schemeClr val="bg1"/>
                </a:solidFill>
              </a:rPr>
              <a:t>O </a:t>
            </a:r>
            <a:r>
              <a:rPr lang="ar-SA" sz="2400" dirty="0" smtClean="0">
                <a:solidFill>
                  <a:schemeClr val="bg1"/>
                </a:solidFill>
              </a:rPr>
              <a:t>وماء.</a:t>
            </a:r>
          </a:p>
          <a:p>
            <a:r>
              <a:rPr lang="ar-SA" sz="2400" dirty="0" smtClean="0">
                <a:solidFill>
                  <a:schemeClr val="bg1"/>
                </a:solidFill>
              </a:rPr>
              <a:t> </a:t>
            </a:r>
            <a:r>
              <a:rPr lang="ar-SA" sz="2400" dirty="0">
                <a:solidFill>
                  <a:schemeClr val="bg1"/>
                </a:solidFill>
              </a:rPr>
              <a:t>الا انها أيضا </a:t>
            </a:r>
            <a:r>
              <a:rPr lang="ar-SA" sz="2400" dirty="0" err="1">
                <a:solidFill>
                  <a:schemeClr val="bg1"/>
                </a:solidFill>
              </a:rPr>
              <a:t>لاتمتلك</a:t>
            </a:r>
            <a:r>
              <a:rPr lang="ar-SA" sz="2400" dirty="0">
                <a:solidFill>
                  <a:schemeClr val="bg1"/>
                </a:solidFill>
              </a:rPr>
              <a:t> الانزيمات التي تستطيع ان تحول -2</a:t>
            </a:r>
            <a:r>
              <a:rPr lang="en-US" sz="2400" dirty="0">
                <a:solidFill>
                  <a:schemeClr val="bg1"/>
                </a:solidFill>
              </a:rPr>
              <a:t>O </a:t>
            </a:r>
            <a:r>
              <a:rPr lang="ar-SA" sz="2400" dirty="0">
                <a:solidFill>
                  <a:schemeClr val="bg1"/>
                </a:solidFill>
              </a:rPr>
              <a:t>الى </a:t>
            </a:r>
            <a:r>
              <a:rPr lang="en-US" sz="2400" dirty="0">
                <a:solidFill>
                  <a:schemeClr val="bg1"/>
                </a:solidFill>
              </a:rPr>
              <a:t>H2O2 </a:t>
            </a:r>
            <a:r>
              <a:rPr lang="ar-SA" sz="2400" dirty="0">
                <a:solidFill>
                  <a:schemeClr val="bg1"/>
                </a:solidFill>
              </a:rPr>
              <a:t>وقد اقترح العلماء ان موت الاحياء بوجود2</a:t>
            </a:r>
            <a:r>
              <a:rPr lang="en-US" sz="2400" dirty="0">
                <a:solidFill>
                  <a:schemeClr val="bg1"/>
                </a:solidFill>
              </a:rPr>
              <a:t>O </a:t>
            </a:r>
            <a:r>
              <a:rPr lang="ar-SA" sz="2400" dirty="0">
                <a:solidFill>
                  <a:schemeClr val="bg1"/>
                </a:solidFill>
              </a:rPr>
              <a:t>يعود الى تكوين </a:t>
            </a:r>
            <a:r>
              <a:rPr lang="en-US" sz="2400" dirty="0">
                <a:solidFill>
                  <a:schemeClr val="bg1"/>
                </a:solidFill>
              </a:rPr>
              <a:t>H2O2 </a:t>
            </a:r>
            <a:r>
              <a:rPr lang="ar-SA" sz="2400" dirty="0">
                <a:solidFill>
                  <a:schemeClr val="bg1"/>
                </a:solidFill>
              </a:rPr>
              <a:t>وتجمعه فيما بين الخلايا ويعتبر مادة سامة جدا .</a:t>
            </a:r>
            <a:endParaRPr lang="en-US" sz="2400" dirty="0">
              <a:solidFill>
                <a:schemeClr val="bg1"/>
              </a:solidFill>
            </a:endParaRPr>
          </a:p>
          <a:p>
            <a:r>
              <a:rPr lang="ar-SA" sz="2400" dirty="0">
                <a:solidFill>
                  <a:schemeClr val="bg1"/>
                </a:solidFill>
              </a:rPr>
              <a:t>3.الاحياء اللاهوائية الاختيارية </a:t>
            </a:r>
            <a:r>
              <a:rPr lang="en-US" sz="2400" dirty="0">
                <a:solidFill>
                  <a:schemeClr val="bg1"/>
                </a:solidFill>
              </a:rPr>
              <a:t>Facultative anaerobes</a:t>
            </a:r>
            <a:r>
              <a:rPr lang="ar-SA" sz="2400" dirty="0">
                <a:solidFill>
                  <a:schemeClr val="bg1"/>
                </a:solidFill>
              </a:rPr>
              <a:t> :</a:t>
            </a:r>
            <a:endParaRPr lang="en-US" sz="2400" dirty="0">
              <a:solidFill>
                <a:schemeClr val="bg1"/>
              </a:solidFill>
            </a:endParaRPr>
          </a:p>
          <a:p>
            <a:r>
              <a:rPr lang="ar-SA" sz="2400" dirty="0">
                <a:solidFill>
                  <a:schemeClr val="bg1"/>
                </a:solidFill>
              </a:rPr>
              <a:t>وتدعى أحيانا </a:t>
            </a:r>
            <a:r>
              <a:rPr lang="ar-SA" sz="2400" dirty="0" err="1">
                <a:solidFill>
                  <a:schemeClr val="bg1"/>
                </a:solidFill>
              </a:rPr>
              <a:t>بالاحياء</a:t>
            </a:r>
            <a:r>
              <a:rPr lang="ar-SA" sz="2400" dirty="0">
                <a:solidFill>
                  <a:schemeClr val="bg1"/>
                </a:solidFill>
              </a:rPr>
              <a:t> الهوائية الاختيارية </a:t>
            </a:r>
            <a:r>
              <a:rPr lang="en-US" sz="2400" dirty="0" err="1">
                <a:solidFill>
                  <a:schemeClr val="bg1"/>
                </a:solidFill>
              </a:rPr>
              <a:t>F.aerobes</a:t>
            </a:r>
            <a:r>
              <a:rPr lang="ar-SA" sz="2400" dirty="0">
                <a:solidFill>
                  <a:schemeClr val="bg1"/>
                </a:solidFill>
              </a:rPr>
              <a:t> وهي احياء تستطيع ان تنمو بوجود او غياب 2</a:t>
            </a:r>
            <a:r>
              <a:rPr lang="en-US" sz="2400" dirty="0">
                <a:solidFill>
                  <a:schemeClr val="bg1"/>
                </a:solidFill>
              </a:rPr>
              <a:t>O </a:t>
            </a:r>
            <a:r>
              <a:rPr lang="ar-SA" sz="2400" dirty="0">
                <a:solidFill>
                  <a:schemeClr val="bg1"/>
                </a:solidFill>
              </a:rPr>
              <a:t>ومن الناحية </a:t>
            </a:r>
            <a:r>
              <a:rPr lang="ar-SA" sz="2400" dirty="0" err="1">
                <a:solidFill>
                  <a:schemeClr val="bg1"/>
                </a:solidFill>
              </a:rPr>
              <a:t>الفسلجية</a:t>
            </a:r>
            <a:r>
              <a:rPr lang="ar-SA" sz="2400" dirty="0">
                <a:solidFill>
                  <a:schemeClr val="bg1"/>
                </a:solidFill>
              </a:rPr>
              <a:t> نستطيع ان نميز مجموعتين من </a:t>
            </a:r>
            <a:r>
              <a:rPr lang="ar-SA" sz="2400" dirty="0" smtClean="0">
                <a:solidFill>
                  <a:schemeClr val="bg1"/>
                </a:solidFill>
              </a:rPr>
              <a:t>الاحياء :</a:t>
            </a:r>
          </a:p>
          <a:p>
            <a:r>
              <a:rPr lang="ar-SA" sz="2400" dirty="0">
                <a:solidFill>
                  <a:schemeClr val="bg1"/>
                </a:solidFill>
              </a:rPr>
              <a:t>أ. مجموعة تعتمد على عمليات التخمر في الحصول على الطاقة الضرورية للنمو الا انها لا </a:t>
            </a:r>
            <a:r>
              <a:rPr lang="ar-SA" sz="2400" dirty="0" err="1">
                <a:solidFill>
                  <a:schemeClr val="bg1"/>
                </a:solidFill>
              </a:rPr>
              <a:t>تتاثر</a:t>
            </a:r>
            <a:r>
              <a:rPr lang="ar-SA" sz="2400" dirty="0">
                <a:solidFill>
                  <a:schemeClr val="bg1"/>
                </a:solidFill>
              </a:rPr>
              <a:t> بوجود ال 2</a:t>
            </a:r>
            <a:r>
              <a:rPr lang="en-US" sz="2400" dirty="0">
                <a:solidFill>
                  <a:schemeClr val="bg1"/>
                </a:solidFill>
              </a:rPr>
              <a:t>O</a:t>
            </a:r>
            <a:r>
              <a:rPr lang="ar-SA" sz="2400" dirty="0">
                <a:solidFill>
                  <a:schemeClr val="bg1"/>
                </a:solidFill>
              </a:rPr>
              <a:t> </a:t>
            </a:r>
            <a:r>
              <a:rPr lang="ar-SA" sz="2400" dirty="0" smtClean="0">
                <a:solidFill>
                  <a:schemeClr val="bg1"/>
                </a:solidFill>
              </a:rPr>
              <a:t>.</a:t>
            </a:r>
          </a:p>
          <a:p>
            <a:r>
              <a:rPr lang="ar-SA" sz="2400" dirty="0" smtClean="0">
                <a:solidFill>
                  <a:schemeClr val="bg1"/>
                </a:solidFill>
              </a:rPr>
              <a:t>وتضم </a:t>
            </a:r>
            <a:r>
              <a:rPr lang="ar-SA" sz="2400" dirty="0">
                <a:solidFill>
                  <a:schemeClr val="bg1"/>
                </a:solidFill>
              </a:rPr>
              <a:t>هذه المجموعة العديد من الخمائر وبكتريا القولون تستطيع ان تغير فعالياتها الايضية من التخمر الى التنفس.</a:t>
            </a:r>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375423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684212" y="685799"/>
            <a:ext cx="10471468" cy="5869745"/>
          </a:xfrm>
        </p:spPr>
        <p:txBody>
          <a:bodyPr>
            <a:noAutofit/>
          </a:bodyPr>
          <a:lstStyle/>
          <a:p>
            <a:r>
              <a:rPr lang="ar-SA" sz="2400" dirty="0" smtClean="0">
                <a:solidFill>
                  <a:schemeClr val="bg1"/>
                </a:solidFill>
              </a:rPr>
              <a:t>ب</a:t>
            </a:r>
            <a:r>
              <a:rPr lang="ar-SA" sz="2400" dirty="0">
                <a:solidFill>
                  <a:schemeClr val="bg1"/>
                </a:solidFill>
              </a:rPr>
              <a:t>. مجموعة هذه الاحياء تستخدم 2</a:t>
            </a:r>
            <a:r>
              <a:rPr lang="en-US" sz="2400" dirty="0">
                <a:solidFill>
                  <a:schemeClr val="bg1"/>
                </a:solidFill>
              </a:rPr>
              <a:t>O</a:t>
            </a:r>
            <a:r>
              <a:rPr lang="ar-SA" sz="2400" dirty="0">
                <a:solidFill>
                  <a:schemeClr val="bg1"/>
                </a:solidFill>
              </a:rPr>
              <a:t> ان وجد ليقوم بتفاعلات الاكسدة وتحرير الطاقة وهي تحصل على الطاقة عن طريق تفاعلات التخمر ان لم تجد </a:t>
            </a:r>
            <a:r>
              <a:rPr lang="ar-SA" sz="2400" dirty="0" smtClean="0">
                <a:solidFill>
                  <a:schemeClr val="bg1"/>
                </a:solidFill>
              </a:rPr>
              <a:t>الاوكسجين</a:t>
            </a:r>
          </a:p>
          <a:p>
            <a:r>
              <a:rPr lang="ar-SA" sz="2400" dirty="0">
                <a:solidFill>
                  <a:schemeClr val="bg1"/>
                </a:solidFill>
              </a:rPr>
              <a:t>4.الاحياء الهوائية الدقيقة </a:t>
            </a:r>
            <a:r>
              <a:rPr lang="en-US" sz="2400" dirty="0">
                <a:solidFill>
                  <a:schemeClr val="bg1"/>
                </a:solidFill>
              </a:rPr>
              <a:t>Microaerophilic organisms</a:t>
            </a:r>
            <a:r>
              <a:rPr lang="ar-SA" sz="2400" dirty="0">
                <a:solidFill>
                  <a:schemeClr val="bg1"/>
                </a:solidFill>
              </a:rPr>
              <a:t> :</a:t>
            </a:r>
            <a:endParaRPr lang="en-US" sz="2400" dirty="0">
              <a:solidFill>
                <a:schemeClr val="bg1"/>
              </a:solidFill>
            </a:endParaRPr>
          </a:p>
          <a:p>
            <a:r>
              <a:rPr lang="ar-SA" sz="2400" dirty="0">
                <a:solidFill>
                  <a:schemeClr val="bg1"/>
                </a:solidFill>
              </a:rPr>
              <a:t>وهي الاحياء التي يتوقف نموها او قد تقتل بوجود 2</a:t>
            </a:r>
            <a:r>
              <a:rPr lang="en-US" sz="2400" dirty="0">
                <a:solidFill>
                  <a:schemeClr val="bg1"/>
                </a:solidFill>
              </a:rPr>
              <a:t>O</a:t>
            </a:r>
            <a:r>
              <a:rPr lang="ar-SA" sz="2400" dirty="0">
                <a:solidFill>
                  <a:schemeClr val="bg1"/>
                </a:solidFill>
              </a:rPr>
              <a:t> بتركيزه الموجود في </a:t>
            </a:r>
            <a:r>
              <a:rPr lang="ar-SA" sz="2400" dirty="0" smtClean="0">
                <a:solidFill>
                  <a:schemeClr val="bg1"/>
                </a:solidFill>
              </a:rPr>
              <a:t>الهواء.</a:t>
            </a:r>
          </a:p>
          <a:p>
            <a:r>
              <a:rPr lang="ar-SA" sz="2400" dirty="0" smtClean="0">
                <a:solidFill>
                  <a:schemeClr val="bg1"/>
                </a:solidFill>
              </a:rPr>
              <a:t> </a:t>
            </a:r>
            <a:r>
              <a:rPr lang="ar-SA" sz="2400" dirty="0">
                <a:solidFill>
                  <a:schemeClr val="bg1"/>
                </a:solidFill>
              </a:rPr>
              <a:t>الا انها تنمو بشكل جيد ان توافر لها2</a:t>
            </a:r>
            <a:r>
              <a:rPr lang="en-US" sz="2400" dirty="0">
                <a:solidFill>
                  <a:schemeClr val="bg1"/>
                </a:solidFill>
              </a:rPr>
              <a:t>O</a:t>
            </a:r>
            <a:r>
              <a:rPr lang="ar-SA" sz="2400" dirty="0">
                <a:solidFill>
                  <a:schemeClr val="bg1"/>
                </a:solidFill>
              </a:rPr>
              <a:t> بتركيز ضئيل قد يبلغ اقل من 0.2 من الضغط الجوي </a:t>
            </a:r>
            <a:r>
              <a:rPr lang="ar-SA" sz="2400" dirty="0" smtClean="0">
                <a:solidFill>
                  <a:schemeClr val="bg1"/>
                </a:solidFill>
              </a:rPr>
              <a:t>.</a:t>
            </a:r>
          </a:p>
          <a:p>
            <a:r>
              <a:rPr lang="ar-SA" sz="2400" dirty="0" smtClean="0">
                <a:solidFill>
                  <a:schemeClr val="bg1"/>
                </a:solidFill>
              </a:rPr>
              <a:t>وقد </a:t>
            </a:r>
            <a:r>
              <a:rPr lang="ar-SA" sz="2400" dirty="0">
                <a:solidFill>
                  <a:schemeClr val="bg1"/>
                </a:solidFill>
              </a:rPr>
              <a:t>تعود هذه الحالة الى وجود انزيمات حساسة لوجود عامل مؤكسد قوي ولكنها تعمل بصورة اعتيادية بوجود ضغط جزئي </a:t>
            </a:r>
            <a:r>
              <a:rPr lang="ar-SA" sz="2400" dirty="0" err="1">
                <a:solidFill>
                  <a:schemeClr val="bg1"/>
                </a:solidFill>
              </a:rPr>
              <a:t>لل</a:t>
            </a:r>
            <a:r>
              <a:rPr lang="ar-SA" sz="2400" dirty="0">
                <a:solidFill>
                  <a:schemeClr val="bg1"/>
                </a:solidFill>
              </a:rPr>
              <a:t> 2</a:t>
            </a:r>
            <a:r>
              <a:rPr lang="en-US" sz="2400" dirty="0">
                <a:solidFill>
                  <a:schemeClr val="bg1"/>
                </a:solidFill>
              </a:rPr>
              <a:t>O</a:t>
            </a:r>
            <a:r>
              <a:rPr lang="ar-SA" sz="2400" dirty="0">
                <a:solidFill>
                  <a:schemeClr val="bg1"/>
                </a:solidFill>
              </a:rPr>
              <a:t> </a:t>
            </a:r>
            <a:r>
              <a:rPr lang="ar-SA" sz="2400" dirty="0" smtClean="0">
                <a:solidFill>
                  <a:schemeClr val="bg1"/>
                </a:solidFill>
              </a:rPr>
              <a:t>.</a:t>
            </a:r>
          </a:p>
          <a:p>
            <a:r>
              <a:rPr lang="ar-SA" sz="2400" dirty="0" smtClean="0">
                <a:solidFill>
                  <a:schemeClr val="bg1"/>
                </a:solidFill>
              </a:rPr>
              <a:t>مثل </a:t>
            </a:r>
            <a:r>
              <a:rPr lang="ar-SA" sz="2400" dirty="0">
                <a:solidFill>
                  <a:schemeClr val="bg1"/>
                </a:solidFill>
              </a:rPr>
              <a:t>البكتريا التي تحصل على طاقتها عن طريق اكسدة الهيدروجين </a:t>
            </a:r>
            <a:r>
              <a:rPr lang="ar-SA" sz="2400" dirty="0" smtClean="0">
                <a:solidFill>
                  <a:schemeClr val="bg1"/>
                </a:solidFill>
              </a:rPr>
              <a:t>.</a:t>
            </a:r>
          </a:p>
          <a:p>
            <a:r>
              <a:rPr lang="ar-SA" sz="2400" dirty="0" smtClean="0">
                <a:solidFill>
                  <a:schemeClr val="bg1"/>
                </a:solidFill>
              </a:rPr>
              <a:t>استغلال </a:t>
            </a:r>
            <a:r>
              <a:rPr lang="ar-SA" sz="2400" dirty="0">
                <a:solidFill>
                  <a:schemeClr val="bg1"/>
                </a:solidFill>
              </a:rPr>
              <a:t>الهيدروجين يتطلب تدخل انزيم </a:t>
            </a:r>
            <a:r>
              <a:rPr lang="en-US" sz="2400" dirty="0" err="1" smtClean="0">
                <a:solidFill>
                  <a:schemeClr val="bg1"/>
                </a:solidFill>
              </a:rPr>
              <a:t>Hydrogenase</a:t>
            </a:r>
            <a:r>
              <a:rPr lang="ar-SA" sz="2400" dirty="0" smtClean="0">
                <a:solidFill>
                  <a:schemeClr val="bg1"/>
                </a:solidFill>
              </a:rPr>
              <a:t> </a:t>
            </a:r>
            <a:r>
              <a:rPr lang="ar-SA" sz="2400" dirty="0">
                <a:solidFill>
                  <a:schemeClr val="bg1"/>
                </a:solidFill>
              </a:rPr>
              <a:t>الذي يتعطل بوجود2</a:t>
            </a:r>
            <a:r>
              <a:rPr lang="en-US" sz="2400" dirty="0">
                <a:solidFill>
                  <a:schemeClr val="bg1"/>
                </a:solidFill>
              </a:rPr>
              <a:t>O</a:t>
            </a:r>
            <a:r>
              <a:rPr lang="ar-SA" sz="2400" dirty="0">
                <a:solidFill>
                  <a:schemeClr val="bg1"/>
                </a:solidFill>
              </a:rPr>
              <a:t> .</a:t>
            </a:r>
            <a:endParaRPr lang="en-US" sz="2400" dirty="0">
              <a:solidFill>
                <a:schemeClr val="bg1"/>
              </a:solidFill>
            </a:endParaRPr>
          </a:p>
          <a:p>
            <a:r>
              <a:rPr lang="ar-SA" sz="2400" dirty="0" smtClean="0">
                <a:solidFill>
                  <a:schemeClr val="bg1"/>
                </a:solidFill>
              </a:rPr>
              <a:t> </a:t>
            </a:r>
            <a:r>
              <a:rPr lang="ar-SA" sz="2400" dirty="0">
                <a:solidFill>
                  <a:schemeClr val="bg1"/>
                </a:solidFill>
              </a:rPr>
              <a:t>.</a:t>
            </a:r>
            <a:endParaRPr lang="en-US" sz="2400" dirty="0">
              <a:solidFill>
                <a:schemeClr val="bg1"/>
              </a:solidFill>
            </a:endParaRPr>
          </a:p>
          <a:p>
            <a:endParaRPr lang="ar-IQ" sz="2400" dirty="0">
              <a:solidFill>
                <a:schemeClr val="bg1"/>
              </a:solidFill>
            </a:endParaRPr>
          </a:p>
        </p:txBody>
      </p:sp>
    </p:spTree>
    <p:extLst>
      <p:ext uri="{BB962C8B-B14F-4D97-AF65-F5344CB8AC3E}">
        <p14:creationId xmlns:p14="http://schemas.microsoft.com/office/powerpoint/2010/main" val="389560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 calcmode="lin" valueType="num">
                                      <p:cBhvr additive="base">
                                        <p:cTn id="1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32196" y="440835"/>
            <a:ext cx="8534400" cy="1507067"/>
          </a:xfrm>
        </p:spPr>
        <p:txBody>
          <a:bodyPr>
            <a:normAutofit/>
          </a:bodyPr>
          <a:lstStyle/>
          <a:p>
            <a:endParaRPr lang="ar-IQ" sz="2400" dirty="0"/>
          </a:p>
        </p:txBody>
      </p:sp>
      <p:sp>
        <p:nvSpPr>
          <p:cNvPr id="3" name="عنصر نائب للمحتوى 2"/>
          <p:cNvSpPr>
            <a:spLocks noGrp="1"/>
          </p:cNvSpPr>
          <p:nvPr>
            <p:ph idx="1"/>
          </p:nvPr>
        </p:nvSpPr>
        <p:spPr>
          <a:xfrm>
            <a:off x="1363661" y="-478971"/>
            <a:ext cx="10471468" cy="3918857"/>
          </a:xfrm>
        </p:spPr>
        <p:txBody>
          <a:bodyPr>
            <a:normAutofit/>
          </a:bodyPr>
          <a:lstStyle/>
          <a:p>
            <a:r>
              <a:rPr lang="ar-SA" sz="2400" dirty="0"/>
              <a:t>استجابة نمو الاحياء الدقيقة المختلفة </a:t>
            </a:r>
            <a:r>
              <a:rPr lang="ar-SA" sz="2400" dirty="0" err="1"/>
              <a:t>لل</a:t>
            </a:r>
            <a:r>
              <a:rPr lang="ar-SA" sz="2400" dirty="0"/>
              <a:t> 2</a:t>
            </a:r>
            <a:r>
              <a:rPr lang="en-US" sz="2400" dirty="0"/>
              <a:t>O</a:t>
            </a:r>
            <a:r>
              <a:rPr lang="ar-SA" sz="2400" dirty="0"/>
              <a:t> في مزرعة شبه صلبة ان اعلى تركيز </a:t>
            </a:r>
            <a:r>
              <a:rPr lang="ar-SA" sz="2400" dirty="0" err="1"/>
              <a:t>لل</a:t>
            </a:r>
            <a:r>
              <a:rPr lang="ar-SA" sz="2400" dirty="0"/>
              <a:t> 2</a:t>
            </a:r>
            <a:r>
              <a:rPr lang="en-US" sz="2400" dirty="0"/>
              <a:t>O</a:t>
            </a:r>
            <a:r>
              <a:rPr lang="ar-SA" sz="2400" dirty="0"/>
              <a:t> يوجد في اعلى الانبوب في حين ينخفض التركيز الى أوطأ مستوى في قعر الانبوب.</a:t>
            </a:r>
          </a:p>
          <a:p>
            <a:endParaRPr lang="en-US" sz="2400" dirty="0"/>
          </a:p>
          <a:p>
            <a:endParaRPr lang="ar-IQ" sz="2400" dirty="0">
              <a:solidFill>
                <a:schemeClr val="bg1"/>
              </a:solidFill>
            </a:endParaRPr>
          </a:p>
          <a:p>
            <a:endParaRPr lang="ar-IQ" sz="2400"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1030" y="1712686"/>
            <a:ext cx="8805566" cy="4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76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548640" y="267287"/>
            <a:ext cx="10564837" cy="5992836"/>
          </a:xfrm>
        </p:spPr>
        <p:txBody>
          <a:bodyPr>
            <a:noAutofit/>
          </a:bodyPr>
          <a:lstStyle/>
          <a:p>
            <a:r>
              <a:rPr lang="ar-SA" sz="2400" b="1" dirty="0">
                <a:solidFill>
                  <a:schemeClr val="bg1"/>
                </a:solidFill>
              </a:rPr>
              <a:t>نمو البكتريا وتكاثرها </a:t>
            </a:r>
            <a:r>
              <a:rPr lang="en-US" sz="2400" b="1" dirty="0">
                <a:solidFill>
                  <a:schemeClr val="bg1"/>
                </a:solidFill>
              </a:rPr>
              <a:t>Bacterial growth and population</a:t>
            </a:r>
            <a:r>
              <a:rPr lang="ar-SA" sz="2400" b="1" dirty="0">
                <a:solidFill>
                  <a:schemeClr val="bg1"/>
                </a:solidFill>
              </a:rPr>
              <a:t> : </a:t>
            </a:r>
            <a:endParaRPr lang="en-US" sz="2400" dirty="0">
              <a:solidFill>
                <a:schemeClr val="bg1"/>
              </a:solidFill>
            </a:endParaRPr>
          </a:p>
          <a:p>
            <a:r>
              <a:rPr lang="ar-SA" sz="2400" dirty="0">
                <a:solidFill>
                  <a:schemeClr val="bg1"/>
                </a:solidFill>
              </a:rPr>
              <a:t>يمكن تعريف النمو في الكائنات الحية عموما بانه الزيادة الحاصلة في عموم المكونات الكيميائية للكائن الحي </a:t>
            </a:r>
            <a:r>
              <a:rPr lang="ar-SA" sz="2400" dirty="0" smtClean="0">
                <a:solidFill>
                  <a:schemeClr val="bg1"/>
                </a:solidFill>
              </a:rPr>
              <a:t>.</a:t>
            </a:r>
          </a:p>
          <a:p>
            <a:r>
              <a:rPr lang="ar-SA" sz="2400" dirty="0" smtClean="0">
                <a:solidFill>
                  <a:schemeClr val="bg1"/>
                </a:solidFill>
              </a:rPr>
              <a:t> </a:t>
            </a:r>
            <a:r>
              <a:rPr lang="ar-SA" sz="2400" dirty="0">
                <a:solidFill>
                  <a:schemeClr val="bg1"/>
                </a:solidFill>
              </a:rPr>
              <a:t>وان الزيادة في مجموع الكتلة لا تعني بالضرورة نمو الكائن الحي فهي قد تكون نتيجة تخليق وتجميع مادة تخزينية خلوية </a:t>
            </a:r>
            <a:r>
              <a:rPr lang="ar-SA" sz="2400" dirty="0" smtClean="0">
                <a:solidFill>
                  <a:schemeClr val="bg1"/>
                </a:solidFill>
              </a:rPr>
              <a:t>.</a:t>
            </a:r>
          </a:p>
          <a:p>
            <a:r>
              <a:rPr lang="ar-SA" sz="2400" dirty="0" smtClean="0">
                <a:solidFill>
                  <a:schemeClr val="bg1"/>
                </a:solidFill>
              </a:rPr>
              <a:t>مثل </a:t>
            </a:r>
            <a:r>
              <a:rPr lang="ar-SA" sz="2400" dirty="0">
                <a:solidFill>
                  <a:schemeClr val="bg1"/>
                </a:solidFill>
              </a:rPr>
              <a:t>النشأ الحيواني دون ان يرافق هذه العملية تخليق المواد الحيوية الأساسية المتمثلة بالبروتينات والحوامض </a:t>
            </a:r>
            <a:r>
              <a:rPr lang="ar-SA" sz="2400" dirty="0" smtClean="0">
                <a:solidFill>
                  <a:schemeClr val="bg1"/>
                </a:solidFill>
              </a:rPr>
              <a:t>النووية.</a:t>
            </a:r>
          </a:p>
          <a:p>
            <a:r>
              <a:rPr lang="ar-SA" sz="2400" dirty="0" smtClean="0">
                <a:solidFill>
                  <a:schemeClr val="bg1"/>
                </a:solidFill>
              </a:rPr>
              <a:t> </a:t>
            </a:r>
            <a:r>
              <a:rPr lang="ar-SA" sz="2400" dirty="0">
                <a:solidFill>
                  <a:schemeClr val="bg1"/>
                </a:solidFill>
              </a:rPr>
              <a:t>ويحدث النمو عادة نتيجة الانقسام الخلوي وهذا يؤدي الى زيادة في حجم الكائن الحي المتعدد </a:t>
            </a:r>
            <a:r>
              <a:rPr lang="ar-SA" sz="2400" dirty="0" smtClean="0">
                <a:solidFill>
                  <a:schemeClr val="bg1"/>
                </a:solidFill>
              </a:rPr>
              <a:t>الخلايا.</a:t>
            </a:r>
          </a:p>
          <a:p>
            <a:r>
              <a:rPr lang="ar-SA" sz="2400" dirty="0" smtClean="0">
                <a:solidFill>
                  <a:schemeClr val="bg1"/>
                </a:solidFill>
              </a:rPr>
              <a:t> </a:t>
            </a:r>
            <a:r>
              <a:rPr lang="ar-SA" sz="2400" dirty="0">
                <a:solidFill>
                  <a:schemeClr val="bg1"/>
                </a:solidFill>
              </a:rPr>
              <a:t>اما في الاحياء وحيدة الخلية فانه يؤدي الى زيادة في عدد الافراد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2210863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548641" y="337626"/>
            <a:ext cx="10888394" cy="6119446"/>
          </a:xfrm>
        </p:spPr>
        <p:txBody>
          <a:bodyPr>
            <a:noAutofit/>
          </a:bodyPr>
          <a:lstStyle/>
          <a:p>
            <a:r>
              <a:rPr lang="ar-SA" sz="2400" b="1" dirty="0">
                <a:solidFill>
                  <a:schemeClr val="bg1"/>
                </a:solidFill>
              </a:rPr>
              <a:t>الانقسام الخلوي </a:t>
            </a:r>
            <a:r>
              <a:rPr lang="en-US" sz="2400" b="1" dirty="0">
                <a:solidFill>
                  <a:schemeClr val="bg1"/>
                </a:solidFill>
              </a:rPr>
              <a:t>Cell Division</a:t>
            </a:r>
            <a:r>
              <a:rPr lang="ar-SA" sz="2400" b="1" dirty="0">
                <a:solidFill>
                  <a:schemeClr val="bg1"/>
                </a:solidFill>
              </a:rPr>
              <a:t> : </a:t>
            </a:r>
            <a:endParaRPr lang="en-US" sz="2400" dirty="0">
              <a:solidFill>
                <a:schemeClr val="bg1"/>
              </a:solidFill>
            </a:endParaRPr>
          </a:p>
          <a:p>
            <a:r>
              <a:rPr lang="ar-SA" sz="2400" dirty="0">
                <a:solidFill>
                  <a:schemeClr val="bg1"/>
                </a:solidFill>
              </a:rPr>
              <a:t>تتضاعف جميع الخلايا الخضرية </a:t>
            </a:r>
            <a:r>
              <a:rPr lang="en-US" sz="2400" dirty="0">
                <a:solidFill>
                  <a:schemeClr val="bg1"/>
                </a:solidFill>
              </a:rPr>
              <a:t>Vegetative cell</a:t>
            </a:r>
            <a:r>
              <a:rPr lang="ar-SA" sz="2400" dirty="0">
                <a:solidFill>
                  <a:schemeClr val="bg1"/>
                </a:solidFill>
              </a:rPr>
              <a:t> حيوانية كانت ام نباتية او التي </a:t>
            </a:r>
            <a:r>
              <a:rPr lang="ar-SA" sz="2400" dirty="0" smtClean="0">
                <a:solidFill>
                  <a:schemeClr val="bg1"/>
                </a:solidFill>
              </a:rPr>
              <a:t>تمثل كائنا </a:t>
            </a:r>
            <a:r>
              <a:rPr lang="ar-SA" sz="2400" dirty="0">
                <a:solidFill>
                  <a:schemeClr val="bg1"/>
                </a:solidFill>
              </a:rPr>
              <a:t>حيا بذاتها عن طريق الانقسام الخلوي غير الجنسي ( الا ان هذا التقسيم لا يسري على الفيروسات ) </a:t>
            </a:r>
            <a:r>
              <a:rPr lang="ar-SA" sz="2400" dirty="0" smtClean="0">
                <a:solidFill>
                  <a:schemeClr val="bg1"/>
                </a:solidFill>
              </a:rPr>
              <a:t>.</a:t>
            </a:r>
          </a:p>
          <a:p>
            <a:r>
              <a:rPr lang="ar-SA" sz="2400" dirty="0" smtClean="0">
                <a:solidFill>
                  <a:schemeClr val="bg1"/>
                </a:solidFill>
              </a:rPr>
              <a:t>وينتج </a:t>
            </a:r>
            <a:r>
              <a:rPr lang="ar-SA" sz="2400" dirty="0">
                <a:solidFill>
                  <a:schemeClr val="bg1"/>
                </a:solidFill>
              </a:rPr>
              <a:t>الانشطار عن انقسام الخلية الى خليتين او اكثر </a:t>
            </a:r>
            <a:r>
              <a:rPr lang="ar-SA" sz="2400" dirty="0" smtClean="0">
                <a:solidFill>
                  <a:schemeClr val="bg1"/>
                </a:solidFill>
              </a:rPr>
              <a:t>.</a:t>
            </a:r>
          </a:p>
          <a:p>
            <a:r>
              <a:rPr lang="ar-SA" sz="2400" dirty="0" smtClean="0">
                <a:solidFill>
                  <a:schemeClr val="bg1"/>
                </a:solidFill>
              </a:rPr>
              <a:t>وان </a:t>
            </a:r>
            <a:r>
              <a:rPr lang="ar-SA" sz="2400" dirty="0">
                <a:solidFill>
                  <a:schemeClr val="bg1"/>
                </a:solidFill>
              </a:rPr>
              <a:t>كلا من هذه الخلايا المتولدة تستمر في الانشطار او الانقسام غير الجنسي الى ما لانهاية بشرط توافر الغذاء والطاقة اللازمين لديمومة النمو والتكاثر </a:t>
            </a:r>
            <a:r>
              <a:rPr lang="ar-SA" sz="2400" dirty="0" smtClean="0">
                <a:solidFill>
                  <a:schemeClr val="bg1"/>
                </a:solidFill>
              </a:rPr>
              <a:t>.</a:t>
            </a:r>
          </a:p>
          <a:p>
            <a:r>
              <a:rPr lang="ar-SA" sz="2400" dirty="0" smtClean="0">
                <a:solidFill>
                  <a:schemeClr val="bg1"/>
                </a:solidFill>
              </a:rPr>
              <a:t>فضلا </a:t>
            </a:r>
            <a:r>
              <a:rPr lang="ar-SA" sz="2400" dirty="0">
                <a:solidFill>
                  <a:schemeClr val="bg1"/>
                </a:solidFill>
              </a:rPr>
              <a:t>عن توفر الظروف البيئية المناسبة من الرقم الهيدروجيني ودرجة الحرارة الى كمية </a:t>
            </a:r>
            <a:r>
              <a:rPr lang="ar-SA" sz="2400" dirty="0" smtClean="0">
                <a:solidFill>
                  <a:schemeClr val="bg1"/>
                </a:solidFill>
              </a:rPr>
              <a:t>الاوكسجين.</a:t>
            </a:r>
          </a:p>
          <a:p>
            <a:r>
              <a:rPr lang="ar-SA" sz="2400" dirty="0" smtClean="0">
                <a:solidFill>
                  <a:schemeClr val="bg1"/>
                </a:solidFill>
              </a:rPr>
              <a:t> </a:t>
            </a:r>
            <a:r>
              <a:rPr lang="ar-SA" sz="2400" dirty="0">
                <a:solidFill>
                  <a:schemeClr val="bg1"/>
                </a:solidFill>
              </a:rPr>
              <a:t>وتتكاثر معظم البكتريا عن </a:t>
            </a:r>
            <a:r>
              <a:rPr lang="ar-SA" sz="2400" dirty="0" smtClean="0">
                <a:solidFill>
                  <a:schemeClr val="bg1"/>
                </a:solidFill>
              </a:rPr>
              <a:t>طريق</a:t>
            </a:r>
          </a:p>
          <a:p>
            <a:r>
              <a:rPr lang="ar-SA" sz="2400" dirty="0" smtClean="0">
                <a:solidFill>
                  <a:schemeClr val="bg1"/>
                </a:solidFill>
              </a:rPr>
              <a:t> </a:t>
            </a:r>
            <a:r>
              <a:rPr lang="ar-SA" sz="2400" dirty="0">
                <a:solidFill>
                  <a:schemeClr val="bg1"/>
                </a:solidFill>
              </a:rPr>
              <a:t>الانشطار الثنائي العرضي </a:t>
            </a:r>
            <a:r>
              <a:rPr lang="en-US" sz="2400" dirty="0" err="1" smtClean="0">
                <a:solidFill>
                  <a:schemeClr val="bg1"/>
                </a:solidFill>
              </a:rPr>
              <a:t>transversefission</a:t>
            </a:r>
            <a:r>
              <a:rPr lang="en-US" sz="2400" dirty="0" smtClean="0">
                <a:solidFill>
                  <a:schemeClr val="bg1"/>
                </a:solidFill>
              </a:rPr>
              <a:t> </a:t>
            </a:r>
            <a:r>
              <a:rPr lang="en-US" sz="2400" dirty="0">
                <a:solidFill>
                  <a:schemeClr val="bg1"/>
                </a:solidFill>
              </a:rPr>
              <a:t>binary </a:t>
            </a:r>
            <a:r>
              <a:rPr lang="ar-SA" sz="2400" dirty="0" smtClean="0">
                <a:solidFill>
                  <a:schemeClr val="bg1"/>
                </a:solidFill>
              </a:rPr>
              <a:t>وتشمل </a:t>
            </a:r>
            <a:r>
              <a:rPr lang="ar-SA" sz="2400" dirty="0">
                <a:solidFill>
                  <a:schemeClr val="bg1"/>
                </a:solidFill>
              </a:rPr>
              <a:t>عدة مراحل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23505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858382" y="246743"/>
            <a:ext cx="10752823" cy="2699657"/>
          </a:xfrm>
        </p:spPr>
        <p:txBody>
          <a:bodyPr>
            <a:noAutofit/>
          </a:bodyPr>
          <a:lstStyle/>
          <a:p>
            <a:r>
              <a:rPr lang="ar-SA" sz="2400" dirty="0">
                <a:solidFill>
                  <a:schemeClr val="bg1"/>
                </a:solidFill>
              </a:rPr>
              <a:t>1- استطالة الخلية </a:t>
            </a:r>
            <a:r>
              <a:rPr lang="en-US" sz="2400" dirty="0">
                <a:solidFill>
                  <a:schemeClr val="bg1"/>
                </a:solidFill>
              </a:rPr>
              <a:t>cell elongation</a:t>
            </a:r>
            <a:r>
              <a:rPr lang="ar-SA" sz="2400" dirty="0">
                <a:solidFill>
                  <a:schemeClr val="bg1"/>
                </a:solidFill>
              </a:rPr>
              <a:t> وتضاعف المادة النووية جزئيا .</a:t>
            </a:r>
            <a:endParaRPr lang="en-US" sz="2400" dirty="0">
              <a:solidFill>
                <a:schemeClr val="bg1"/>
              </a:solidFill>
            </a:endParaRPr>
          </a:p>
          <a:p>
            <a:r>
              <a:rPr lang="ar-SA" sz="2400" dirty="0">
                <a:solidFill>
                  <a:schemeClr val="bg1"/>
                </a:solidFill>
              </a:rPr>
              <a:t>2- انبعاج في الجدار الخلوي وتوزيع المادة النووية .</a:t>
            </a:r>
            <a:endParaRPr lang="en-US" sz="2400" dirty="0">
              <a:solidFill>
                <a:schemeClr val="bg1"/>
              </a:solidFill>
            </a:endParaRPr>
          </a:p>
          <a:p>
            <a:r>
              <a:rPr lang="ar-SA" sz="2400" dirty="0">
                <a:solidFill>
                  <a:schemeClr val="bg1"/>
                </a:solidFill>
              </a:rPr>
              <a:t>3- تكوين الجدار الخلوي العرضي وتنظيم توزيع المواد الخلوية بين الخليتين .</a:t>
            </a:r>
            <a:endParaRPr lang="en-US" sz="2400" dirty="0">
              <a:solidFill>
                <a:schemeClr val="bg1"/>
              </a:solidFill>
            </a:endParaRPr>
          </a:p>
          <a:p>
            <a:r>
              <a:rPr lang="ar-SA" sz="2400" dirty="0">
                <a:solidFill>
                  <a:schemeClr val="bg1"/>
                </a:solidFill>
              </a:rPr>
              <a:t>4- تبدأ كل خلية بإعادة العملية </a:t>
            </a:r>
            <a:r>
              <a:rPr lang="ar-SA" sz="2400" dirty="0" smtClean="0">
                <a:solidFill>
                  <a:schemeClr val="bg1"/>
                </a:solidFill>
              </a:rPr>
              <a:t>بأكملها </a:t>
            </a:r>
            <a:r>
              <a:rPr lang="ar-SA" sz="2400" dirty="0">
                <a:solidFill>
                  <a:schemeClr val="bg1"/>
                </a:solidFill>
              </a:rPr>
              <a:t>من جديد </a:t>
            </a:r>
            <a:r>
              <a:rPr lang="ar-SA" sz="2400" dirty="0" smtClean="0">
                <a:solidFill>
                  <a:schemeClr val="bg1"/>
                </a:solidFill>
              </a:rPr>
              <a:t>.</a:t>
            </a:r>
          </a:p>
          <a:p>
            <a:endParaRPr lang="en-US" sz="2400" dirty="0">
              <a:solidFill>
                <a:schemeClr val="bg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4857" y="2554513"/>
            <a:ext cx="8418285" cy="407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45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684212" y="685800"/>
            <a:ext cx="10471468" cy="5802086"/>
          </a:xfrm>
        </p:spPr>
        <p:txBody>
          <a:bodyPr>
            <a:normAutofit/>
          </a:bodyPr>
          <a:lstStyle/>
          <a:p>
            <a:r>
              <a:rPr lang="ar-SA" sz="2400" dirty="0">
                <a:solidFill>
                  <a:schemeClr val="bg1"/>
                </a:solidFill>
              </a:rPr>
              <a:t>معدل النمو </a:t>
            </a:r>
            <a:r>
              <a:rPr lang="ar-SA" sz="2400" dirty="0" err="1">
                <a:solidFill>
                  <a:schemeClr val="bg1"/>
                </a:solidFill>
              </a:rPr>
              <a:t>للمايكروبات</a:t>
            </a:r>
            <a:r>
              <a:rPr lang="ar-SA" sz="2400" dirty="0">
                <a:solidFill>
                  <a:schemeClr val="bg1"/>
                </a:solidFill>
              </a:rPr>
              <a:t> أحادية الخلية ذات مدى واسع ومتباين ويكون قصير جدا عند توفر الظروف الملائمة </a:t>
            </a:r>
            <a:r>
              <a:rPr lang="ar-SA" sz="2400" dirty="0" smtClean="0">
                <a:solidFill>
                  <a:schemeClr val="bg1"/>
                </a:solidFill>
              </a:rPr>
              <a:t>للنمو.</a:t>
            </a:r>
          </a:p>
          <a:p>
            <a:r>
              <a:rPr lang="ar-SA" sz="2400" dirty="0" smtClean="0">
                <a:solidFill>
                  <a:schemeClr val="bg1"/>
                </a:solidFill>
              </a:rPr>
              <a:t> </a:t>
            </a:r>
            <a:r>
              <a:rPr lang="ar-SA" sz="2400" dirty="0">
                <a:solidFill>
                  <a:schemeClr val="bg1"/>
                </a:solidFill>
              </a:rPr>
              <a:t>ويمكن مشاهدة اعلى سرعة للتضاعف تصل الى عشرة دقائق ( بكتريا </a:t>
            </a:r>
            <a:r>
              <a:rPr lang="en-US" sz="2400" dirty="0">
                <a:solidFill>
                  <a:schemeClr val="bg1"/>
                </a:solidFill>
              </a:rPr>
              <a:t>E.coli</a:t>
            </a:r>
            <a:r>
              <a:rPr lang="ar-SA" sz="2400" dirty="0">
                <a:solidFill>
                  <a:schemeClr val="bg1"/>
                </a:solidFill>
              </a:rPr>
              <a:t> تتضاعف كل 10 دقائق ) </a:t>
            </a:r>
            <a:r>
              <a:rPr lang="ar-SA" sz="2400" dirty="0" smtClean="0">
                <a:solidFill>
                  <a:schemeClr val="bg1"/>
                </a:solidFill>
              </a:rPr>
              <a:t>.</a:t>
            </a:r>
          </a:p>
          <a:p>
            <a:r>
              <a:rPr lang="ar-SA" sz="2400" dirty="0" smtClean="0">
                <a:solidFill>
                  <a:schemeClr val="bg1"/>
                </a:solidFill>
              </a:rPr>
              <a:t>وقد </a:t>
            </a:r>
            <a:r>
              <a:rPr lang="ar-SA" sz="2400" dirty="0">
                <a:solidFill>
                  <a:schemeClr val="bg1"/>
                </a:solidFill>
              </a:rPr>
              <a:t>تصل الى 24 ساعة </a:t>
            </a:r>
            <a:r>
              <a:rPr lang="ar-SA" sz="2400" dirty="0" err="1">
                <a:solidFill>
                  <a:schemeClr val="bg1"/>
                </a:solidFill>
              </a:rPr>
              <a:t>للاحياء</a:t>
            </a:r>
            <a:r>
              <a:rPr lang="ar-SA" sz="2400" dirty="0">
                <a:solidFill>
                  <a:schemeClr val="bg1"/>
                </a:solidFill>
              </a:rPr>
              <a:t> المجهرية او اكثر للابتدائيات بطيئة النمو </a:t>
            </a:r>
            <a:r>
              <a:rPr lang="en-US" sz="2400" dirty="0">
                <a:solidFill>
                  <a:schemeClr val="bg1"/>
                </a:solidFill>
              </a:rPr>
              <a:t>Slow-growing protozoa</a:t>
            </a:r>
            <a:r>
              <a:rPr lang="ar-SA" sz="2400" dirty="0">
                <a:solidFill>
                  <a:schemeClr val="bg1"/>
                </a:solidFill>
              </a:rPr>
              <a:t> </a:t>
            </a:r>
            <a:r>
              <a:rPr lang="ar-SA" sz="2400" dirty="0" smtClean="0">
                <a:solidFill>
                  <a:schemeClr val="bg1"/>
                </a:solidFill>
              </a:rPr>
              <a:t>.</a:t>
            </a:r>
          </a:p>
          <a:p>
            <a:r>
              <a:rPr lang="ar-SA" sz="2400" dirty="0" smtClean="0">
                <a:solidFill>
                  <a:schemeClr val="bg1"/>
                </a:solidFill>
              </a:rPr>
              <a:t>وبصورة </a:t>
            </a:r>
            <a:r>
              <a:rPr lang="ar-SA" sz="2400" dirty="0">
                <a:solidFill>
                  <a:schemeClr val="bg1"/>
                </a:solidFill>
              </a:rPr>
              <a:t>عامة فترة تضاعف </a:t>
            </a:r>
            <a:r>
              <a:rPr lang="ar-SA" sz="2400" dirty="0" smtClean="0">
                <a:solidFill>
                  <a:schemeClr val="bg1"/>
                </a:solidFill>
              </a:rPr>
              <a:t>الغالب من </a:t>
            </a:r>
            <a:r>
              <a:rPr lang="ar-SA" sz="2400" dirty="0">
                <a:solidFill>
                  <a:schemeClr val="bg1"/>
                </a:solidFill>
              </a:rPr>
              <a:t>البكتريا يتراوح بين 30-60 دقيقة حيث يصل عدد البكتريا المتضاعف من خلية واحدة الى بليون خلال 24 </a:t>
            </a:r>
            <a:r>
              <a:rPr lang="ar-SA" sz="2400" dirty="0" smtClean="0">
                <a:solidFill>
                  <a:schemeClr val="bg1"/>
                </a:solidFill>
              </a:rPr>
              <a:t>ساعة.</a:t>
            </a:r>
          </a:p>
          <a:p>
            <a:r>
              <a:rPr lang="ar-SA" sz="2400" dirty="0" smtClean="0">
                <a:solidFill>
                  <a:schemeClr val="bg1"/>
                </a:solidFill>
              </a:rPr>
              <a:t> </a:t>
            </a:r>
            <a:r>
              <a:rPr lang="ar-SA" sz="2400" dirty="0">
                <a:solidFill>
                  <a:schemeClr val="bg1"/>
                </a:solidFill>
              </a:rPr>
              <a:t>وهذا يفسر قدرة مشاهدة المزارع البكتيرية في الأوساط السائلة او الصلبة خلال فترة حضانة تتراوح بين 24-48 ساعة . </a:t>
            </a:r>
            <a:endParaRPr lang="ar-SA" sz="2400" dirty="0" smtClean="0">
              <a:solidFill>
                <a:schemeClr val="bg1"/>
              </a:solidFill>
            </a:endParaRPr>
          </a:p>
          <a:p>
            <a:r>
              <a:rPr lang="ar-SA" sz="2400" dirty="0" smtClean="0">
                <a:solidFill>
                  <a:schemeClr val="bg1"/>
                </a:solidFill>
              </a:rPr>
              <a:t>ان </a:t>
            </a:r>
            <a:r>
              <a:rPr lang="ar-SA" sz="2400" dirty="0">
                <a:solidFill>
                  <a:schemeClr val="bg1"/>
                </a:solidFill>
              </a:rPr>
              <a:t>النمو في الاحياء المجهرية يصل نتيجة الانقسام الخلوي الا انه في بعض الأحيان يحصل النمو دون الانشطار مثل بعض </a:t>
            </a:r>
            <a:r>
              <a:rPr lang="ar-SA" sz="2400" dirty="0" smtClean="0">
                <a:solidFill>
                  <a:schemeClr val="bg1"/>
                </a:solidFill>
              </a:rPr>
              <a:t>البكتريا</a:t>
            </a:r>
            <a:r>
              <a:rPr lang="ar-SA" sz="2400" dirty="0">
                <a:solidFill>
                  <a:schemeClr val="bg1"/>
                </a:solidFill>
              </a:rPr>
              <a:t> العصوية التي لا تستطيع القيام بعملية الانشطار بسبب </a:t>
            </a:r>
            <a:r>
              <a:rPr lang="ar-SA" sz="2400" dirty="0" err="1">
                <a:solidFill>
                  <a:schemeClr val="bg1"/>
                </a:solidFill>
              </a:rPr>
              <a:t>تاثير</a:t>
            </a:r>
            <a:r>
              <a:rPr lang="ar-SA" sz="2400" dirty="0">
                <a:solidFill>
                  <a:schemeClr val="bg1"/>
                </a:solidFill>
              </a:rPr>
              <a:t> عوامل خارجية كثيرة </a:t>
            </a:r>
            <a:r>
              <a:rPr lang="ar-SA" sz="2400" dirty="0" smtClean="0">
                <a:solidFill>
                  <a:schemeClr val="bg1"/>
                </a:solidFill>
              </a:rPr>
              <a:t>.</a:t>
            </a:r>
            <a:endParaRPr lang="en-US" sz="2400" dirty="0">
              <a:solidFill>
                <a:schemeClr val="bg1"/>
              </a:solidFill>
            </a:endParaRPr>
          </a:p>
          <a:p>
            <a:endParaRPr lang="ar-IQ" sz="2400" dirty="0">
              <a:solidFill>
                <a:schemeClr val="bg1"/>
              </a:solidFill>
            </a:endParaRPr>
          </a:p>
        </p:txBody>
      </p:sp>
    </p:spTree>
    <p:extLst>
      <p:ext uri="{BB962C8B-B14F-4D97-AF65-F5344CB8AC3E}">
        <p14:creationId xmlns:p14="http://schemas.microsoft.com/office/powerpoint/2010/main" val="189527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684212" y="246743"/>
            <a:ext cx="10471468" cy="6270171"/>
          </a:xfrm>
        </p:spPr>
        <p:txBody>
          <a:bodyPr>
            <a:normAutofit/>
          </a:bodyPr>
          <a:lstStyle/>
          <a:p>
            <a:r>
              <a:rPr lang="ar-SA" sz="2400" dirty="0" smtClean="0">
                <a:solidFill>
                  <a:schemeClr val="bg1"/>
                </a:solidFill>
              </a:rPr>
              <a:t>فهي </a:t>
            </a:r>
            <a:r>
              <a:rPr lang="ar-SA" sz="2400" dirty="0">
                <a:solidFill>
                  <a:schemeClr val="bg1"/>
                </a:solidFill>
              </a:rPr>
              <a:t>تحت هذه الظروف تعاني من استنساخ المادة النووية ونمو الجدار الخلوي والغشاء </a:t>
            </a:r>
            <a:r>
              <a:rPr lang="ar-SA" sz="2400" dirty="0" err="1">
                <a:solidFill>
                  <a:schemeClr val="bg1"/>
                </a:solidFill>
              </a:rPr>
              <a:t>السايتوبلازمي</a:t>
            </a:r>
            <a:r>
              <a:rPr lang="ar-SA" sz="2400" dirty="0">
                <a:solidFill>
                  <a:schemeClr val="bg1"/>
                </a:solidFill>
              </a:rPr>
              <a:t> والمحتويات الخلوية الا انها لا تنشطر وانما تطول وتنمو الى خيوط طويلة غير مجزئة </a:t>
            </a:r>
            <a:r>
              <a:rPr lang="ar-SA" sz="2400" dirty="0" smtClean="0">
                <a:solidFill>
                  <a:schemeClr val="bg1"/>
                </a:solidFill>
              </a:rPr>
              <a:t>.</a:t>
            </a:r>
          </a:p>
          <a:p>
            <a:r>
              <a:rPr lang="ar-SA" sz="2400" dirty="0" smtClean="0">
                <a:solidFill>
                  <a:schemeClr val="bg1"/>
                </a:solidFill>
              </a:rPr>
              <a:t>اما </a:t>
            </a:r>
            <a:r>
              <a:rPr lang="ar-SA" sz="2400" dirty="0">
                <a:solidFill>
                  <a:schemeClr val="bg1"/>
                </a:solidFill>
              </a:rPr>
              <a:t>العوامل المانعة للانشطار فهي كثيرة منها الصابون واملاح الصفراء والاشعة فوق </a:t>
            </a:r>
            <a:r>
              <a:rPr lang="ar-SA" sz="2400" dirty="0" smtClean="0">
                <a:solidFill>
                  <a:schemeClr val="bg1"/>
                </a:solidFill>
              </a:rPr>
              <a:t>البنفسجية وبعض </a:t>
            </a:r>
            <a:r>
              <a:rPr lang="ar-SA" sz="2400" dirty="0">
                <a:solidFill>
                  <a:schemeClr val="bg1"/>
                </a:solidFill>
              </a:rPr>
              <a:t>المضادات الحيوية بالإضافة الى النقص في المواد المغذية او حدوث الطفرات . </a:t>
            </a:r>
            <a:endParaRPr lang="en-US" sz="2400" dirty="0">
              <a:solidFill>
                <a:schemeClr val="bg1"/>
              </a:solidFill>
            </a:endParaRPr>
          </a:p>
          <a:p>
            <a:r>
              <a:rPr lang="ar-SA" sz="2400" dirty="0" smtClean="0">
                <a:solidFill>
                  <a:schemeClr val="bg1"/>
                </a:solidFill>
              </a:rPr>
              <a:t>ان </a:t>
            </a:r>
            <a:r>
              <a:rPr lang="ar-SA" sz="2400" dirty="0">
                <a:solidFill>
                  <a:schemeClr val="bg1"/>
                </a:solidFill>
              </a:rPr>
              <a:t>البكتريا تستطيع ان تتكاثر بطرق أخرى غير الانشطار الثنائي العرضي ففي بعض الأنواع مثل رتبة </a:t>
            </a:r>
            <a:r>
              <a:rPr lang="ar-SA" sz="2400" dirty="0" err="1" smtClean="0">
                <a:solidFill>
                  <a:schemeClr val="bg1"/>
                </a:solidFill>
              </a:rPr>
              <a:t>الاكتينومايستات</a:t>
            </a:r>
            <a:r>
              <a:rPr lang="ar-SA" sz="2400" dirty="0" smtClean="0">
                <a:solidFill>
                  <a:schemeClr val="bg1"/>
                </a:solidFill>
              </a:rPr>
              <a:t>.</a:t>
            </a:r>
          </a:p>
          <a:p>
            <a:r>
              <a:rPr lang="ar-SA" sz="2400" dirty="0" smtClean="0">
                <a:solidFill>
                  <a:schemeClr val="bg1"/>
                </a:solidFill>
              </a:rPr>
              <a:t> </a:t>
            </a:r>
            <a:r>
              <a:rPr lang="ar-SA" sz="2400" dirty="0">
                <a:solidFill>
                  <a:schemeClr val="bg1"/>
                </a:solidFill>
              </a:rPr>
              <a:t>يحصل نمو خيطي يتبعه تجزؤ </a:t>
            </a:r>
            <a:r>
              <a:rPr lang="en-US" sz="2400" dirty="0">
                <a:solidFill>
                  <a:schemeClr val="bg1"/>
                </a:solidFill>
              </a:rPr>
              <a:t>Fractionation</a:t>
            </a:r>
            <a:r>
              <a:rPr lang="ar-SA" sz="2400" dirty="0">
                <a:solidFill>
                  <a:schemeClr val="bg1"/>
                </a:solidFill>
              </a:rPr>
              <a:t> هذه الخيوط الى وحدات صغيرة تنمو الى خلايا بالحجم الاعتيادي </a:t>
            </a:r>
            <a:r>
              <a:rPr lang="ar-SA" sz="2400" dirty="0" smtClean="0">
                <a:solidFill>
                  <a:schemeClr val="bg1"/>
                </a:solidFill>
              </a:rPr>
              <a:t>.</a:t>
            </a:r>
          </a:p>
          <a:p>
            <a:r>
              <a:rPr lang="ar-SA" sz="2400" dirty="0" smtClean="0">
                <a:solidFill>
                  <a:schemeClr val="bg1"/>
                </a:solidFill>
              </a:rPr>
              <a:t>وهنالك </a:t>
            </a:r>
            <a:r>
              <a:rPr lang="ar-SA" sz="2400" dirty="0">
                <a:solidFill>
                  <a:schemeClr val="bg1"/>
                </a:solidFill>
              </a:rPr>
              <a:t>أنواع أخرى مثل الاحياء </a:t>
            </a:r>
            <a:r>
              <a:rPr lang="ar-SA" sz="2400" dirty="0" smtClean="0">
                <a:solidFill>
                  <a:schemeClr val="bg1"/>
                </a:solidFill>
              </a:rPr>
              <a:t>التابعة لرتبة </a:t>
            </a:r>
            <a:r>
              <a:rPr lang="ar-SA" sz="2400" dirty="0">
                <a:solidFill>
                  <a:schemeClr val="bg1"/>
                </a:solidFill>
              </a:rPr>
              <a:t>ال </a:t>
            </a:r>
            <a:r>
              <a:rPr lang="en-US" sz="2400" dirty="0" err="1">
                <a:solidFill>
                  <a:schemeClr val="bg1"/>
                </a:solidFill>
              </a:rPr>
              <a:t>Hyphomicrobiales</a:t>
            </a:r>
            <a:r>
              <a:rPr lang="ar-SA" sz="2400" dirty="0">
                <a:solidFill>
                  <a:schemeClr val="bg1"/>
                </a:solidFill>
              </a:rPr>
              <a:t> تتكاثر عن طريق التبرعم </a:t>
            </a:r>
            <a:r>
              <a:rPr lang="en-US" sz="2400" dirty="0">
                <a:solidFill>
                  <a:schemeClr val="bg1"/>
                </a:solidFill>
              </a:rPr>
              <a:t>Budding</a:t>
            </a:r>
            <a:r>
              <a:rPr lang="ar-SA" sz="2400" dirty="0">
                <a:solidFill>
                  <a:schemeClr val="bg1"/>
                </a:solidFill>
              </a:rPr>
              <a:t> حيث ينفصل البرعم من الخلية الام بعد ان يصل الى حجم معين وينمو بعدها الى خلية كاملة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398107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684212" y="685800"/>
            <a:ext cx="10471468" cy="5461782"/>
          </a:xfrm>
        </p:spPr>
        <p:txBody>
          <a:bodyPr>
            <a:normAutofit/>
          </a:bodyPr>
          <a:lstStyle/>
          <a:p>
            <a:r>
              <a:rPr lang="ar-SA" sz="2400" b="1" dirty="0">
                <a:solidFill>
                  <a:schemeClr val="bg1"/>
                </a:solidFill>
              </a:rPr>
              <a:t>قياس النمو البكتيري </a:t>
            </a:r>
            <a:r>
              <a:rPr lang="en-US" sz="2400" b="1" dirty="0">
                <a:solidFill>
                  <a:schemeClr val="bg1"/>
                </a:solidFill>
              </a:rPr>
              <a:t>Measurement of bacterial Growth </a:t>
            </a:r>
            <a:r>
              <a:rPr lang="ar-SA" sz="2400" b="1" dirty="0">
                <a:solidFill>
                  <a:schemeClr val="bg1"/>
                </a:solidFill>
              </a:rPr>
              <a:t>:</a:t>
            </a:r>
            <a:endParaRPr lang="en-US" sz="2400" dirty="0">
              <a:solidFill>
                <a:schemeClr val="bg1"/>
              </a:solidFill>
            </a:endParaRPr>
          </a:p>
          <a:p>
            <a:r>
              <a:rPr lang="ar-SA" sz="2400" dirty="0">
                <a:solidFill>
                  <a:schemeClr val="bg1"/>
                </a:solidFill>
              </a:rPr>
              <a:t>يتم حساب التجمعات البكتيرية بصورة كمية في الوسط السائل </a:t>
            </a:r>
            <a:r>
              <a:rPr lang="en-US" sz="2400" dirty="0">
                <a:solidFill>
                  <a:schemeClr val="bg1"/>
                </a:solidFill>
              </a:rPr>
              <a:t>Fluid culture</a:t>
            </a:r>
            <a:r>
              <a:rPr lang="ar-SA" sz="2400" dirty="0">
                <a:solidFill>
                  <a:schemeClr val="bg1"/>
                </a:solidFill>
              </a:rPr>
              <a:t> او بحساب المستعمرات البكتيرية في الوسط الصلب ويتم ذلك بحساب :</a:t>
            </a:r>
            <a:endParaRPr lang="en-US" sz="2400" dirty="0">
              <a:solidFill>
                <a:schemeClr val="bg1"/>
              </a:solidFill>
            </a:endParaRPr>
          </a:p>
          <a:p>
            <a:r>
              <a:rPr lang="ar-SA" sz="2400" dirty="0">
                <a:solidFill>
                  <a:schemeClr val="bg1"/>
                </a:solidFill>
              </a:rPr>
              <a:t>عدد الخلايا </a:t>
            </a:r>
            <a:r>
              <a:rPr lang="en-US" sz="2400" dirty="0">
                <a:solidFill>
                  <a:schemeClr val="bg1"/>
                </a:solidFill>
              </a:rPr>
              <a:t>Cell count</a:t>
            </a:r>
            <a:r>
              <a:rPr lang="ar-SA" sz="2400" dirty="0">
                <a:solidFill>
                  <a:schemeClr val="bg1"/>
                </a:solidFill>
              </a:rPr>
              <a:t> , كثافة الخلايا </a:t>
            </a:r>
            <a:r>
              <a:rPr lang="en-US" sz="2400" dirty="0">
                <a:solidFill>
                  <a:schemeClr val="bg1"/>
                </a:solidFill>
              </a:rPr>
              <a:t>Cell density</a:t>
            </a:r>
            <a:r>
              <a:rPr lang="ar-SA" sz="2400" dirty="0">
                <a:solidFill>
                  <a:schemeClr val="bg1"/>
                </a:solidFill>
              </a:rPr>
              <a:t> , او كتلة الخلايا </a:t>
            </a:r>
            <a:r>
              <a:rPr lang="en-US" sz="2400" dirty="0">
                <a:solidFill>
                  <a:schemeClr val="bg1"/>
                </a:solidFill>
              </a:rPr>
              <a:t>Cell mass</a:t>
            </a:r>
          </a:p>
          <a:p>
            <a:r>
              <a:rPr lang="ar-SA" sz="2400" dirty="0">
                <a:solidFill>
                  <a:schemeClr val="bg1"/>
                </a:solidFill>
              </a:rPr>
              <a:t>ويتم تعداد الخلايا بطريقتين رئيستين وهي :</a:t>
            </a:r>
            <a:endParaRPr lang="en-US" sz="2400" dirty="0">
              <a:solidFill>
                <a:schemeClr val="bg1"/>
              </a:solidFill>
            </a:endParaRPr>
          </a:p>
          <a:p>
            <a:r>
              <a:rPr lang="ar-SA" sz="2400" dirty="0">
                <a:solidFill>
                  <a:schemeClr val="bg1"/>
                </a:solidFill>
              </a:rPr>
              <a:t>1- العدد الكلي </a:t>
            </a:r>
            <a:r>
              <a:rPr lang="en-US" sz="2400" dirty="0">
                <a:solidFill>
                  <a:schemeClr val="bg1"/>
                </a:solidFill>
              </a:rPr>
              <a:t>total count  </a:t>
            </a:r>
            <a:r>
              <a:rPr lang="ar-SA" sz="2400" dirty="0">
                <a:solidFill>
                  <a:schemeClr val="bg1"/>
                </a:solidFill>
              </a:rPr>
              <a:t>2- التعداد الحي </a:t>
            </a:r>
            <a:r>
              <a:rPr lang="en-US" sz="2400" dirty="0">
                <a:solidFill>
                  <a:schemeClr val="bg1"/>
                </a:solidFill>
              </a:rPr>
              <a:t>viable count</a:t>
            </a:r>
          </a:p>
          <a:p>
            <a:endParaRPr lang="ar-IQ" sz="2400" dirty="0">
              <a:solidFill>
                <a:schemeClr val="bg1"/>
              </a:solidFill>
            </a:endParaRPr>
          </a:p>
        </p:txBody>
      </p:sp>
    </p:spTree>
    <p:extLst>
      <p:ext uri="{BB962C8B-B14F-4D97-AF65-F5344CB8AC3E}">
        <p14:creationId xmlns:p14="http://schemas.microsoft.com/office/powerpoint/2010/main" val="409090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20914" y="685800"/>
            <a:ext cx="11114594" cy="5813474"/>
          </a:xfrm>
        </p:spPr>
        <p:txBody>
          <a:bodyPr>
            <a:noAutofit/>
          </a:bodyPr>
          <a:lstStyle/>
          <a:p>
            <a:r>
              <a:rPr lang="ar-SA" sz="2400" b="1" dirty="0">
                <a:solidFill>
                  <a:schemeClr val="bg1"/>
                </a:solidFill>
              </a:rPr>
              <a:t>منحنى النمو البكتيري </a:t>
            </a:r>
            <a:r>
              <a:rPr lang="en-US" sz="2400" b="1" dirty="0">
                <a:solidFill>
                  <a:schemeClr val="bg1"/>
                </a:solidFill>
              </a:rPr>
              <a:t>Growth curve</a:t>
            </a:r>
            <a:r>
              <a:rPr lang="ar-SA" sz="2400" b="1" dirty="0">
                <a:solidFill>
                  <a:schemeClr val="bg1"/>
                </a:solidFill>
              </a:rPr>
              <a:t> :</a:t>
            </a:r>
            <a:endParaRPr lang="en-US" sz="2400" dirty="0">
              <a:solidFill>
                <a:schemeClr val="bg1"/>
              </a:solidFill>
            </a:endParaRPr>
          </a:p>
          <a:p>
            <a:r>
              <a:rPr lang="ar-SA" sz="2400" dirty="0">
                <a:solidFill>
                  <a:schemeClr val="bg1"/>
                </a:solidFill>
              </a:rPr>
              <a:t>مثال لحساب منحنى النمو البكتيري : نفترض ان لدينا مزرعة سائلة لبكتريا القولون </a:t>
            </a:r>
            <a:r>
              <a:rPr lang="en-US" sz="2400" dirty="0">
                <a:solidFill>
                  <a:schemeClr val="bg1"/>
                </a:solidFill>
              </a:rPr>
              <a:t>Escherichia coli</a:t>
            </a:r>
            <a:r>
              <a:rPr lang="ar-SA" sz="2400" dirty="0">
                <a:solidFill>
                  <a:schemeClr val="bg1"/>
                </a:solidFill>
              </a:rPr>
              <a:t> وقد وفرنا لها كل مستلزمات النمو من درجة حرارة ورقم هيدروجيني ومواد مغذية وغيرها </a:t>
            </a:r>
            <a:r>
              <a:rPr lang="ar-SA" sz="2400" dirty="0" smtClean="0">
                <a:solidFill>
                  <a:schemeClr val="bg1"/>
                </a:solidFill>
              </a:rPr>
              <a:t>... .</a:t>
            </a:r>
          </a:p>
          <a:p>
            <a:r>
              <a:rPr lang="ar-SA" sz="2400" dirty="0" smtClean="0">
                <a:solidFill>
                  <a:schemeClr val="bg1"/>
                </a:solidFill>
              </a:rPr>
              <a:t> </a:t>
            </a:r>
            <a:r>
              <a:rPr lang="ar-SA" sz="2400" dirty="0">
                <a:solidFill>
                  <a:schemeClr val="bg1"/>
                </a:solidFill>
              </a:rPr>
              <a:t>عندها نتوقع ان خلايا هذه المزرعة ستنمو وتنقسم او تتضاعف بمعدل ثابت .</a:t>
            </a:r>
            <a:endParaRPr lang="en-US" sz="2400" dirty="0">
              <a:solidFill>
                <a:schemeClr val="bg1"/>
              </a:solidFill>
            </a:endParaRPr>
          </a:p>
          <a:p>
            <a:r>
              <a:rPr lang="ar-SA" sz="2400" dirty="0">
                <a:solidFill>
                  <a:schemeClr val="bg1"/>
                </a:solidFill>
              </a:rPr>
              <a:t>ويمكن الاستمرار في الحساب لمدة 24 ساعة ان العدد الخلوي قد يصل الى عدة ملايين من الخلايا في </a:t>
            </a:r>
            <a:r>
              <a:rPr lang="ar-SA" sz="2400" dirty="0" err="1">
                <a:solidFill>
                  <a:schemeClr val="bg1"/>
                </a:solidFill>
              </a:rPr>
              <a:t>المللتر</a:t>
            </a:r>
            <a:r>
              <a:rPr lang="ar-SA" sz="2400" dirty="0">
                <a:solidFill>
                  <a:schemeClr val="bg1"/>
                </a:solidFill>
              </a:rPr>
              <a:t> الواحد ( لهذا ترسم العلاقة على ورقة بيانية شبه لوغاريتمية ) .</a:t>
            </a:r>
            <a:endParaRPr lang="en-US" sz="2400" dirty="0">
              <a:solidFill>
                <a:schemeClr val="bg1"/>
              </a:solidFill>
            </a:endParaRPr>
          </a:p>
          <a:p>
            <a:r>
              <a:rPr lang="ar-SA" sz="2400" b="1" dirty="0">
                <a:solidFill>
                  <a:schemeClr val="bg1"/>
                </a:solidFill>
              </a:rPr>
              <a:t>مراحل النمو البكتيري :</a:t>
            </a:r>
            <a:endParaRPr lang="en-US" sz="2400" dirty="0">
              <a:solidFill>
                <a:schemeClr val="bg1"/>
              </a:solidFill>
            </a:endParaRPr>
          </a:p>
          <a:p>
            <a:r>
              <a:rPr lang="ar-SA" sz="2400" dirty="0">
                <a:solidFill>
                  <a:schemeClr val="bg1"/>
                </a:solidFill>
              </a:rPr>
              <a:t> منحنى النمو يحتوي على عدة أجزاء تبدا بمرحلة ابتدائية لا يظهر فيها أي نمو يتبعها مرحلة نمو سريعة ثم مرحلة توقف في النمو يليها تناقص في العدد الحي </a:t>
            </a:r>
            <a:r>
              <a:rPr lang="ar-SA" sz="2400" dirty="0" smtClean="0">
                <a:solidFill>
                  <a:schemeClr val="bg1"/>
                </a:solidFill>
              </a:rPr>
              <a:t>.</a:t>
            </a:r>
          </a:p>
          <a:p>
            <a:r>
              <a:rPr lang="ar-SA" sz="2400" dirty="0" smtClean="0">
                <a:solidFill>
                  <a:schemeClr val="bg1"/>
                </a:solidFill>
              </a:rPr>
              <a:t>وهنالك </a:t>
            </a:r>
            <a:r>
              <a:rPr lang="ar-SA" sz="2400" dirty="0">
                <a:solidFill>
                  <a:schemeClr val="bg1"/>
                </a:solidFill>
              </a:rPr>
              <a:t>مراحل انتقالية </a:t>
            </a:r>
            <a:r>
              <a:rPr lang="ar-SA" sz="2400" dirty="0" smtClean="0">
                <a:solidFill>
                  <a:schemeClr val="bg1"/>
                </a:solidFill>
              </a:rPr>
              <a:t>تتوسط المراحل </a:t>
            </a:r>
            <a:r>
              <a:rPr lang="ar-SA" sz="2400" dirty="0">
                <a:solidFill>
                  <a:schemeClr val="bg1"/>
                </a:solidFill>
              </a:rPr>
              <a:t>الأربعة الرئيسية :</a:t>
            </a:r>
            <a:endParaRPr lang="en-US" sz="2400" dirty="0">
              <a:solidFill>
                <a:schemeClr val="bg1"/>
              </a:solidFill>
            </a:endParaRP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204922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IQ" sz="2400" dirty="0" smtClean="0">
                <a:solidFill>
                  <a:schemeClr val="bg1"/>
                </a:solidFill>
              </a:rPr>
              <a:t>1- </a:t>
            </a:r>
            <a:r>
              <a:rPr lang="ar-IQ" sz="2400" dirty="0">
                <a:solidFill>
                  <a:schemeClr val="bg1"/>
                </a:solidFill>
              </a:rPr>
              <a:t>طور الركود </a:t>
            </a:r>
            <a:r>
              <a:rPr lang="en-US" sz="2400" dirty="0">
                <a:solidFill>
                  <a:schemeClr val="bg1"/>
                </a:solidFill>
              </a:rPr>
              <a:t>Lag phase </a:t>
            </a:r>
            <a:r>
              <a:rPr lang="ar-IQ" sz="2400" dirty="0">
                <a:solidFill>
                  <a:schemeClr val="bg1"/>
                </a:solidFill>
              </a:rPr>
              <a:t>او الطور الكامن </a:t>
            </a:r>
            <a:r>
              <a:rPr lang="en-US" sz="2400" dirty="0">
                <a:solidFill>
                  <a:schemeClr val="bg1"/>
                </a:solidFill>
              </a:rPr>
              <a:t>Latent phase :</a:t>
            </a:r>
          </a:p>
          <a:p>
            <a:r>
              <a:rPr lang="ar-IQ" sz="2400" dirty="0">
                <a:solidFill>
                  <a:schemeClr val="bg1"/>
                </a:solidFill>
              </a:rPr>
              <a:t>هي الفترة التي تحتاجها خلية معمرة مزروعة في وسط غذائي طازج تحت ظروف بيئية مناسبة تبقى مؤقتا كما هي لا تتغير ولا تنقسم لمدة قد تطول او تقصر اعتمادا على نوع البكتريا </a:t>
            </a:r>
            <a:r>
              <a:rPr lang="ar-IQ" sz="2400" dirty="0" smtClean="0">
                <a:solidFill>
                  <a:schemeClr val="bg1"/>
                </a:solidFill>
              </a:rPr>
              <a:t>.</a:t>
            </a:r>
          </a:p>
          <a:p>
            <a:r>
              <a:rPr lang="ar-IQ" sz="2400" dirty="0" smtClean="0">
                <a:solidFill>
                  <a:schemeClr val="bg1"/>
                </a:solidFill>
              </a:rPr>
              <a:t>وهذا </a:t>
            </a:r>
            <a:r>
              <a:rPr lang="ar-IQ" sz="2400" dirty="0">
                <a:solidFill>
                  <a:schemeClr val="bg1"/>
                </a:solidFill>
              </a:rPr>
              <a:t>لا يعني ان الخلايا خاملة او ساكنه بل يزداد حجمها بشكل ملحوظ لتجمع الحامض النووي وتخليق الانزيمات والانزيمات المساعدة  </a:t>
            </a:r>
            <a:r>
              <a:rPr lang="en-US" sz="2400" dirty="0">
                <a:solidFill>
                  <a:schemeClr val="bg1"/>
                </a:solidFill>
              </a:rPr>
              <a:t>coenzyme </a:t>
            </a:r>
            <a:r>
              <a:rPr lang="ar-IQ" sz="2400" dirty="0">
                <a:solidFill>
                  <a:schemeClr val="bg1"/>
                </a:solidFill>
              </a:rPr>
              <a:t>وبكميات مناسبة لعمليات التمثيل الغذائي التي تحدث داخل الخلية .</a:t>
            </a:r>
          </a:p>
          <a:p>
            <a:r>
              <a:rPr lang="ar-IQ" sz="2400" dirty="0">
                <a:solidFill>
                  <a:schemeClr val="bg1"/>
                </a:solidFill>
              </a:rPr>
              <a:t>2- الطور اللوغاريتمي </a:t>
            </a:r>
            <a:r>
              <a:rPr lang="en-US" sz="2400" dirty="0">
                <a:solidFill>
                  <a:schemeClr val="bg1"/>
                </a:solidFill>
              </a:rPr>
              <a:t>Exponential or Logarithmic phase :</a:t>
            </a:r>
          </a:p>
          <a:p>
            <a:r>
              <a:rPr lang="ar-IQ" sz="2400" dirty="0">
                <a:solidFill>
                  <a:schemeClr val="bg1"/>
                </a:solidFill>
              </a:rPr>
              <a:t>تقوم الخلايا في هذا الطور بالانشطار بصورة منتظمة وبمعدل ثابت وان الخط البياني الذي يربط لوغاريتم العدد البكتيري والوقت هو خط مستقيم والعلاقة بينها هي علاقة طردية </a:t>
            </a:r>
            <a:r>
              <a:rPr lang="ar-IQ" sz="2400" dirty="0" smtClean="0">
                <a:solidFill>
                  <a:schemeClr val="bg1"/>
                </a:solidFill>
              </a:rPr>
              <a:t>.</a:t>
            </a:r>
            <a:endParaRPr lang="ar-IQ" sz="2400" dirty="0">
              <a:solidFill>
                <a:schemeClr val="bg1"/>
              </a:solidFill>
            </a:endParaRPr>
          </a:p>
        </p:txBody>
      </p:sp>
    </p:spTree>
    <p:extLst>
      <p:ext uri="{BB962C8B-B14F-4D97-AF65-F5344CB8AC3E}">
        <p14:creationId xmlns:p14="http://schemas.microsoft.com/office/powerpoint/2010/main" val="390399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684211" y="1209822"/>
            <a:ext cx="10443333" cy="5331655"/>
          </a:xfrm>
        </p:spPr>
        <p:txBody>
          <a:bodyPr>
            <a:noAutofit/>
          </a:bodyPr>
          <a:lstStyle/>
          <a:p>
            <a:r>
              <a:rPr lang="ar-IQ" sz="2400" dirty="0">
                <a:solidFill>
                  <a:schemeClr val="bg1"/>
                </a:solidFill>
              </a:rPr>
              <a:t>مميزات الطور :</a:t>
            </a:r>
          </a:p>
          <a:p>
            <a:r>
              <a:rPr lang="ar-IQ" sz="2400" dirty="0">
                <a:solidFill>
                  <a:schemeClr val="bg1"/>
                </a:solidFill>
              </a:rPr>
              <a:t>أ. تكون الخلايا خلال هذا الطور متساوية تقريبا من ناحية المكونات الكيميائية والفعاليات الايضية والخصائص الايضية الأخرى .</a:t>
            </a:r>
          </a:p>
          <a:p>
            <a:r>
              <a:rPr lang="ar-IQ" sz="2400" dirty="0">
                <a:solidFill>
                  <a:schemeClr val="bg1"/>
                </a:solidFill>
              </a:rPr>
              <a:t>ب. عدد الخلايا الحية يتساوى مع العدد الكلي وذلك لان نسبة الخلايا الميتة تكون واطئة جدا وان الخلايا جميعها خلايا فتية نشطة .</a:t>
            </a:r>
          </a:p>
          <a:p>
            <a:r>
              <a:rPr lang="ar-IQ" sz="2400" dirty="0">
                <a:solidFill>
                  <a:schemeClr val="bg1"/>
                </a:solidFill>
              </a:rPr>
              <a:t>ت. ان حجم الخلايا في هذا الطور يكون في حده الأدنى .</a:t>
            </a:r>
          </a:p>
          <a:p>
            <a:r>
              <a:rPr lang="ar-IQ" sz="2400" dirty="0">
                <a:solidFill>
                  <a:schemeClr val="bg1"/>
                </a:solidFill>
              </a:rPr>
              <a:t>ث. الغشاء </a:t>
            </a:r>
            <a:r>
              <a:rPr lang="ar-IQ" sz="2400" dirty="0" err="1">
                <a:solidFill>
                  <a:schemeClr val="bg1"/>
                </a:solidFill>
              </a:rPr>
              <a:t>السايتوبلازمي</a:t>
            </a:r>
            <a:r>
              <a:rPr lang="ar-IQ" sz="2400" dirty="0">
                <a:solidFill>
                  <a:schemeClr val="bg1"/>
                </a:solidFill>
              </a:rPr>
              <a:t> او الجدار يرق بشكل ملحوظ وان فعالية الخلية الايضية تكون في اوج نشاطها .</a:t>
            </a:r>
          </a:p>
          <a:p>
            <a:r>
              <a:rPr lang="ar-IQ" sz="2400" dirty="0">
                <a:solidFill>
                  <a:schemeClr val="bg1"/>
                </a:solidFill>
              </a:rPr>
              <a:t>ج. الخلايا في هذا الطور اكثر حساسية للمؤثرات البيئية الخارجية وللمضادات الحيوية .</a:t>
            </a:r>
          </a:p>
          <a:p>
            <a:r>
              <a:rPr lang="ar-IQ" sz="2400" dirty="0">
                <a:solidFill>
                  <a:schemeClr val="bg1"/>
                </a:solidFill>
              </a:rPr>
              <a:t>ويدعى الوقت اللازم لانشطار الخلية الواحدة الى خليتين اثنين بعمر او زمن الجيل </a:t>
            </a:r>
            <a:r>
              <a:rPr lang="en-US" sz="2400" dirty="0">
                <a:solidFill>
                  <a:schemeClr val="bg1"/>
                </a:solidFill>
              </a:rPr>
              <a:t>Generation Time</a:t>
            </a:r>
          </a:p>
        </p:txBody>
      </p:sp>
    </p:spTree>
    <p:extLst>
      <p:ext uri="{BB962C8B-B14F-4D97-AF65-F5344CB8AC3E}">
        <p14:creationId xmlns:p14="http://schemas.microsoft.com/office/powerpoint/2010/main" val="336180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IQ" sz="2400" dirty="0" smtClean="0">
                <a:solidFill>
                  <a:schemeClr val="bg1"/>
                </a:solidFill>
              </a:rPr>
              <a:t>وهو </a:t>
            </a:r>
            <a:r>
              <a:rPr lang="ar-IQ" sz="2400" dirty="0">
                <a:solidFill>
                  <a:schemeClr val="bg1"/>
                </a:solidFill>
              </a:rPr>
              <a:t>ثابت بالنسبة للنوع البكتيري اذا ما ثبتت الظروف البيئية فاذا بدانا بخلية واحدة فستتضاعف خلال مدة معينة من الوقت الى خليتين ثم الى اربع خلايا لنفس المدة من الوقت وهكذا الى ثمانية ... ستة عشر ... </a:t>
            </a:r>
            <a:endParaRPr lang="ar-IQ" sz="2400" dirty="0" smtClean="0">
              <a:solidFill>
                <a:schemeClr val="bg1"/>
              </a:solidFill>
            </a:endParaRPr>
          </a:p>
          <a:p>
            <a:r>
              <a:rPr lang="ar-IQ" sz="2400" dirty="0" smtClean="0">
                <a:solidFill>
                  <a:schemeClr val="bg1"/>
                </a:solidFill>
              </a:rPr>
              <a:t>وان </a:t>
            </a:r>
            <a:r>
              <a:rPr lang="ar-IQ" sz="2400" dirty="0">
                <a:solidFill>
                  <a:schemeClr val="bg1"/>
                </a:solidFill>
              </a:rPr>
              <a:t>المدة الفاصلة بين كل انشطارين تبقى ثابتة وبذلك يمكن حساب عدد الخلايا الناتجة بعد فترة معينة من الزمن ( زمن التجربة ) وحساب </a:t>
            </a:r>
            <a:r>
              <a:rPr lang="ar-IQ" sz="2400" dirty="0" smtClean="0">
                <a:solidFill>
                  <a:schemeClr val="bg1"/>
                </a:solidFill>
              </a:rPr>
              <a:t>عمر الجيل </a:t>
            </a:r>
            <a:r>
              <a:rPr lang="ar-IQ" sz="2400" dirty="0">
                <a:solidFill>
                  <a:schemeClr val="bg1"/>
                </a:solidFill>
              </a:rPr>
              <a:t>ضمن المعادلة الرياضية التالية </a:t>
            </a:r>
            <a:r>
              <a:rPr lang="ar-IQ" sz="2400" dirty="0" smtClean="0">
                <a:solidFill>
                  <a:schemeClr val="bg1"/>
                </a:solidFill>
              </a:rPr>
              <a:t>:</a:t>
            </a:r>
            <a:endParaRPr lang="ar-IQ" sz="2400" dirty="0">
              <a:solidFill>
                <a:schemeClr val="bg1"/>
              </a:solidFill>
            </a:endParaRPr>
          </a:p>
          <a:p>
            <a:r>
              <a:rPr lang="ar-IQ" sz="2400" dirty="0">
                <a:solidFill>
                  <a:schemeClr val="bg1"/>
                </a:solidFill>
              </a:rPr>
              <a:t>                        ن(المدة الزمنية لإنجاز التجربة )</a:t>
            </a:r>
          </a:p>
          <a:p>
            <a:r>
              <a:rPr lang="hi-IN" sz="2400" dirty="0" smtClean="0">
                <a:solidFill>
                  <a:schemeClr val="bg1"/>
                </a:solidFill>
              </a:rPr>
              <a:t> </a:t>
            </a:r>
            <a:r>
              <a:rPr lang="ar-IQ" sz="2400" dirty="0" smtClean="0">
                <a:solidFill>
                  <a:schemeClr val="bg1"/>
                </a:solidFill>
              </a:rPr>
              <a:t>ح(عمر </a:t>
            </a:r>
            <a:r>
              <a:rPr lang="ar-IQ" sz="2400" dirty="0">
                <a:solidFill>
                  <a:schemeClr val="bg1"/>
                </a:solidFill>
              </a:rPr>
              <a:t>الجيل ) = </a:t>
            </a:r>
          </a:p>
          <a:p>
            <a:r>
              <a:rPr lang="ar-IQ" sz="2400" dirty="0">
                <a:solidFill>
                  <a:schemeClr val="bg1"/>
                </a:solidFill>
              </a:rPr>
              <a:t>                              ع ( عدد الأجيال )</a:t>
            </a:r>
          </a:p>
          <a:p>
            <a:endParaRPr lang="ar-IQ" sz="2400" dirty="0">
              <a:solidFill>
                <a:schemeClr val="bg1"/>
              </a:solidFill>
            </a:endParaRPr>
          </a:p>
          <a:p>
            <a:r>
              <a:rPr lang="ar-IQ" sz="2400" dirty="0">
                <a:solidFill>
                  <a:schemeClr val="bg1"/>
                </a:solidFill>
              </a:rPr>
              <a:t>ع= 3,3 لو ب \ أ             </a:t>
            </a:r>
            <a:r>
              <a:rPr lang="ar-IQ" sz="2400" dirty="0" err="1">
                <a:solidFill>
                  <a:schemeClr val="bg1"/>
                </a:solidFill>
              </a:rPr>
              <a:t>أ</a:t>
            </a:r>
            <a:r>
              <a:rPr lang="ar-IQ" sz="2400" dirty="0">
                <a:solidFill>
                  <a:schemeClr val="bg1"/>
                </a:solidFill>
              </a:rPr>
              <a:t> = عدد الخلايا المزروعة التي بدانا بها عند الوقت صفر .</a:t>
            </a:r>
          </a:p>
          <a:p>
            <a:r>
              <a:rPr lang="ar-IQ" sz="2400" dirty="0">
                <a:solidFill>
                  <a:schemeClr val="bg1"/>
                </a:solidFill>
              </a:rPr>
              <a:t>                               ب= عدد الخلايا بعد مدة معينة من الوقت .</a:t>
            </a:r>
          </a:p>
          <a:p>
            <a:endParaRPr lang="en-US" sz="2400" dirty="0">
              <a:solidFill>
                <a:schemeClr val="bg1"/>
              </a:solidFill>
            </a:endParaRPr>
          </a:p>
          <a:p>
            <a:endParaRPr lang="en-US" sz="2400" dirty="0">
              <a:solidFill>
                <a:schemeClr val="bg1"/>
              </a:solidFill>
            </a:endParaRPr>
          </a:p>
        </p:txBody>
      </p:sp>
      <p:cxnSp>
        <p:nvCxnSpPr>
          <p:cNvPr id="5" name="رابط مستقيم 4"/>
          <p:cNvCxnSpPr/>
          <p:nvPr/>
        </p:nvCxnSpPr>
        <p:spPr>
          <a:xfrm flipH="1" flipV="1">
            <a:off x="5399314" y="3570514"/>
            <a:ext cx="3512457" cy="29029"/>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1343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dirty="0">
                <a:solidFill>
                  <a:schemeClr val="bg1"/>
                </a:solidFill>
              </a:rPr>
              <a:t>3- طور الثبوت والاستقرار </a:t>
            </a:r>
            <a:r>
              <a:rPr lang="en-US" sz="2400" dirty="0">
                <a:solidFill>
                  <a:schemeClr val="bg1"/>
                </a:solidFill>
              </a:rPr>
              <a:t>Stationary phase</a:t>
            </a:r>
            <a:r>
              <a:rPr lang="ar-SA" sz="2400" dirty="0">
                <a:solidFill>
                  <a:schemeClr val="bg1"/>
                </a:solidFill>
              </a:rPr>
              <a:t> :</a:t>
            </a:r>
            <a:endParaRPr lang="en-US" sz="2400" dirty="0">
              <a:solidFill>
                <a:schemeClr val="bg1"/>
              </a:solidFill>
            </a:endParaRPr>
          </a:p>
          <a:p>
            <a:r>
              <a:rPr lang="ar-SA" sz="2400" dirty="0">
                <a:solidFill>
                  <a:schemeClr val="bg1"/>
                </a:solidFill>
              </a:rPr>
              <a:t>يمثل ثبوت العدد البكتيري نتيجة التوقف التام للانشطار الخلوي او ربما نتيجة التوازن بين معدل الانشطار ومعدل الموت للخلايا وذلك نتيجة قلة المواد المغذية و</a:t>
            </a:r>
            <a:r>
              <a:rPr lang="ar-SA" sz="2400" dirty="0" smtClean="0">
                <a:solidFill>
                  <a:schemeClr val="bg1"/>
                </a:solidFill>
              </a:rPr>
              <a:t>تجمع </a:t>
            </a:r>
            <a:r>
              <a:rPr lang="ar-SA" sz="2400" dirty="0">
                <a:solidFill>
                  <a:schemeClr val="bg1"/>
                </a:solidFill>
              </a:rPr>
              <a:t>المواد التالفة والسامة وتغير الاس الهيدروجيني .</a:t>
            </a:r>
            <a:endParaRPr lang="en-US" sz="2400" dirty="0">
              <a:solidFill>
                <a:schemeClr val="bg1"/>
              </a:solidFill>
            </a:endParaRPr>
          </a:p>
          <a:p>
            <a:r>
              <a:rPr lang="ar-SA" sz="2400" dirty="0">
                <a:solidFill>
                  <a:schemeClr val="bg1"/>
                </a:solidFill>
              </a:rPr>
              <a:t>4- طور الموت </a:t>
            </a:r>
            <a:r>
              <a:rPr lang="en-US" sz="2400" dirty="0">
                <a:solidFill>
                  <a:schemeClr val="bg1"/>
                </a:solidFill>
              </a:rPr>
              <a:t>Decline or death phase </a:t>
            </a:r>
            <a:r>
              <a:rPr lang="ar-SA" sz="2400" dirty="0">
                <a:solidFill>
                  <a:schemeClr val="bg1"/>
                </a:solidFill>
              </a:rPr>
              <a:t>:</a:t>
            </a:r>
            <a:endParaRPr lang="en-US" sz="2400" dirty="0">
              <a:solidFill>
                <a:schemeClr val="bg1"/>
              </a:solidFill>
            </a:endParaRPr>
          </a:p>
          <a:p>
            <a:r>
              <a:rPr lang="ar-SA" sz="2400" dirty="0">
                <a:solidFill>
                  <a:schemeClr val="bg1"/>
                </a:solidFill>
              </a:rPr>
              <a:t>في هذا الطور يتغلب معدل موت الخلايا على معدل انشطارها ويكون موت الخلايا لوغاريتميا اي ان الخلايا تموت بمعدل ثابت </a:t>
            </a:r>
            <a:r>
              <a:rPr lang="ar-SA" sz="2400" dirty="0" smtClean="0">
                <a:solidFill>
                  <a:schemeClr val="bg1"/>
                </a:solidFill>
              </a:rPr>
              <a:t>.</a:t>
            </a:r>
          </a:p>
          <a:p>
            <a:r>
              <a:rPr lang="ar-SA" sz="2400" dirty="0" smtClean="0">
                <a:solidFill>
                  <a:schemeClr val="bg1"/>
                </a:solidFill>
              </a:rPr>
              <a:t>ويحدث </a:t>
            </a:r>
            <a:r>
              <a:rPr lang="ar-SA" sz="2400" dirty="0">
                <a:solidFill>
                  <a:schemeClr val="bg1"/>
                </a:solidFill>
              </a:rPr>
              <a:t>موت الخلايا نتيجة نفاد المواد الغذائية الرئيسية </a:t>
            </a:r>
            <a:r>
              <a:rPr lang="ar-SA" sz="2400" dirty="0" smtClean="0">
                <a:solidFill>
                  <a:schemeClr val="bg1"/>
                </a:solidFill>
              </a:rPr>
              <a:t>وتجمع المواد </a:t>
            </a:r>
            <a:r>
              <a:rPr lang="ar-SA" sz="2400" dirty="0">
                <a:solidFill>
                  <a:schemeClr val="bg1"/>
                </a:solidFill>
              </a:rPr>
              <a:t>التالفة والسامة مثل الحوامض </a:t>
            </a:r>
            <a:r>
              <a:rPr lang="ar-SA" sz="2400" dirty="0" smtClean="0">
                <a:solidFill>
                  <a:schemeClr val="bg1"/>
                </a:solidFill>
              </a:rPr>
              <a:t>.</a:t>
            </a:r>
          </a:p>
          <a:p>
            <a:r>
              <a:rPr lang="ar-SA" sz="2400" dirty="0">
                <a:solidFill>
                  <a:schemeClr val="bg1"/>
                </a:solidFill>
              </a:rPr>
              <a:t>5- المراحل الانتقالية بين اطوار النمو : الملاحظ عند انتقال المزرعة تدريجيا من طور الى اخر وهذا يعني ان الخلايا ليست جميعا في حالة عضوية واحدة متماثلة عند اقتراب المزرعة من الطور التالي .</a:t>
            </a:r>
            <a:endParaRPr lang="en-US" sz="2400" dirty="0">
              <a:solidFill>
                <a:schemeClr val="bg1"/>
              </a:solidFill>
            </a:endParaRP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133474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239152"/>
            <a:ext cx="11408898" cy="6302326"/>
          </a:xfrm>
        </p:spPr>
        <p:txBody>
          <a:bodyPr>
            <a:noAutofit/>
          </a:bodyPr>
          <a:lstStyle/>
          <a:p>
            <a:r>
              <a:rPr lang="ar-SA" sz="2400" b="1" dirty="0">
                <a:solidFill>
                  <a:schemeClr val="bg1"/>
                </a:solidFill>
              </a:rPr>
              <a:t>النمو التزامني </a:t>
            </a:r>
            <a:r>
              <a:rPr lang="en-US" sz="2400" b="1" dirty="0" err="1">
                <a:solidFill>
                  <a:schemeClr val="bg1"/>
                </a:solidFill>
              </a:rPr>
              <a:t>Synecrenous</a:t>
            </a:r>
            <a:r>
              <a:rPr lang="en-US" sz="2400" b="1" dirty="0">
                <a:solidFill>
                  <a:schemeClr val="bg1"/>
                </a:solidFill>
              </a:rPr>
              <a:t> growth</a:t>
            </a:r>
            <a:r>
              <a:rPr lang="ar-SA" sz="2400" b="1" dirty="0">
                <a:solidFill>
                  <a:schemeClr val="bg1"/>
                </a:solidFill>
              </a:rPr>
              <a:t> : </a:t>
            </a:r>
            <a:endParaRPr lang="en-US" sz="2400" dirty="0">
              <a:solidFill>
                <a:schemeClr val="bg1"/>
              </a:solidFill>
            </a:endParaRPr>
          </a:p>
          <a:p>
            <a:r>
              <a:rPr lang="ar-SA" sz="2400" dirty="0">
                <a:solidFill>
                  <a:schemeClr val="bg1"/>
                </a:solidFill>
              </a:rPr>
              <a:t>وهي المزرعة التي تنقسم فيها جميع الخلايا في ان واحد وتستعمل هذه المزارع في نواح بحثية كثيرة </a:t>
            </a:r>
            <a:r>
              <a:rPr lang="ar-SA" sz="2400" dirty="0" smtClean="0">
                <a:solidFill>
                  <a:schemeClr val="bg1"/>
                </a:solidFill>
              </a:rPr>
              <a:t>.</a:t>
            </a:r>
          </a:p>
          <a:p>
            <a:r>
              <a:rPr lang="ar-SA" sz="2400" dirty="0" smtClean="0">
                <a:solidFill>
                  <a:schemeClr val="bg1"/>
                </a:solidFill>
              </a:rPr>
              <a:t> </a:t>
            </a:r>
            <a:r>
              <a:rPr lang="ar-SA" sz="2400" dirty="0">
                <a:solidFill>
                  <a:schemeClr val="bg1"/>
                </a:solidFill>
              </a:rPr>
              <a:t>ويحدث التزامن بالنمو عند نقل خلية بكتيرية واحدة من مزرعة لوغاريتمية الى </a:t>
            </a:r>
            <a:r>
              <a:rPr lang="ar-SA" sz="2400" dirty="0" smtClean="0">
                <a:solidFill>
                  <a:schemeClr val="bg1"/>
                </a:solidFill>
              </a:rPr>
              <a:t>وسط غذائي </a:t>
            </a:r>
            <a:r>
              <a:rPr lang="ar-SA" sz="2400" dirty="0">
                <a:solidFill>
                  <a:schemeClr val="bg1"/>
                </a:solidFill>
              </a:rPr>
              <a:t>طازج جديد ومن نفس مكونات الوسط الغذائي المستخدم وبنفس درجة حرارة الحضن المستخدمة </a:t>
            </a:r>
            <a:r>
              <a:rPr lang="ar-SA" sz="2400" dirty="0" smtClean="0">
                <a:solidFill>
                  <a:schemeClr val="bg1"/>
                </a:solidFill>
              </a:rPr>
              <a:t>.</a:t>
            </a:r>
          </a:p>
          <a:p>
            <a:r>
              <a:rPr lang="ar-SA" sz="2400" dirty="0" smtClean="0">
                <a:solidFill>
                  <a:schemeClr val="bg1"/>
                </a:solidFill>
              </a:rPr>
              <a:t>ففي </a:t>
            </a:r>
            <a:r>
              <a:rPr lang="ar-SA" sz="2400" dirty="0">
                <a:solidFill>
                  <a:schemeClr val="bg1"/>
                </a:solidFill>
              </a:rPr>
              <a:t>هذه الحالة تنشطر الخلية هذه الى خليتين متشابهتين تقريبا وبسبب هذا التشابه التقريبي بين الخليتين فان انشطارهما التالي يكون متزامنا </a:t>
            </a:r>
            <a:r>
              <a:rPr lang="ar-SA" sz="2400" dirty="0" smtClean="0">
                <a:solidFill>
                  <a:schemeClr val="bg1"/>
                </a:solidFill>
              </a:rPr>
              <a:t>.</a:t>
            </a:r>
          </a:p>
          <a:p>
            <a:r>
              <a:rPr lang="ar-SA" sz="2400" dirty="0" smtClean="0">
                <a:solidFill>
                  <a:schemeClr val="bg1"/>
                </a:solidFill>
              </a:rPr>
              <a:t>الا </a:t>
            </a:r>
            <a:r>
              <a:rPr lang="ar-SA" sz="2400" dirty="0">
                <a:solidFill>
                  <a:schemeClr val="bg1"/>
                </a:solidFill>
              </a:rPr>
              <a:t>ان هذا التزامن لا يكون مطلقا وهكذا يستمر التزامن التقريبي في النمو لبضعة أجيال حيث تدخل الخلايا في طور الانقسام العشوائي بسبب تراكم الفروقات </a:t>
            </a:r>
            <a:r>
              <a:rPr lang="ar-SA" sz="2400" dirty="0" err="1">
                <a:solidFill>
                  <a:schemeClr val="bg1"/>
                </a:solidFill>
              </a:rPr>
              <a:t>الفسلجية</a:t>
            </a:r>
            <a:r>
              <a:rPr lang="ar-SA" sz="2400" dirty="0">
                <a:solidFill>
                  <a:schemeClr val="bg1"/>
                </a:solidFill>
              </a:rPr>
              <a:t> الطفيفة جدا بين الخلايا </a:t>
            </a:r>
            <a:r>
              <a:rPr lang="ar-SA" sz="2400" dirty="0" smtClean="0">
                <a:solidFill>
                  <a:schemeClr val="bg1"/>
                </a:solidFill>
              </a:rPr>
              <a:t>.</a:t>
            </a:r>
            <a:endParaRPr lang="en-US" sz="2400" dirty="0">
              <a:solidFill>
                <a:schemeClr val="bg1"/>
              </a:solidFill>
            </a:endParaRPr>
          </a:p>
          <a:p>
            <a:endParaRPr lang="ar-SA" sz="2400" dirty="0" smtClean="0">
              <a:solidFill>
                <a:schemeClr val="bg1"/>
              </a:solidFill>
            </a:endParaRPr>
          </a:p>
        </p:txBody>
      </p:sp>
    </p:spTree>
    <p:extLst>
      <p:ext uri="{BB962C8B-B14F-4D97-AF65-F5344CB8AC3E}">
        <p14:creationId xmlns:p14="http://schemas.microsoft.com/office/powerpoint/2010/main" val="2768649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295422"/>
            <a:ext cx="11408898" cy="6246055"/>
          </a:xfrm>
        </p:spPr>
        <p:txBody>
          <a:bodyPr>
            <a:noAutofit/>
          </a:bodyPr>
          <a:lstStyle/>
          <a:p>
            <a:r>
              <a:rPr lang="ar-SA" sz="2400" b="1" dirty="0" smtClean="0">
                <a:solidFill>
                  <a:schemeClr val="bg1"/>
                </a:solidFill>
              </a:rPr>
              <a:t>الزرع </a:t>
            </a:r>
            <a:r>
              <a:rPr lang="ar-SA" sz="2400" b="1" dirty="0">
                <a:solidFill>
                  <a:schemeClr val="bg1"/>
                </a:solidFill>
              </a:rPr>
              <a:t>المستمر </a:t>
            </a:r>
            <a:r>
              <a:rPr lang="en-US" sz="2400" b="1" dirty="0">
                <a:solidFill>
                  <a:schemeClr val="bg1"/>
                </a:solidFill>
              </a:rPr>
              <a:t>Continuous Culture</a:t>
            </a:r>
            <a:r>
              <a:rPr lang="ar-SA" sz="2400" b="1" dirty="0">
                <a:solidFill>
                  <a:schemeClr val="bg1"/>
                </a:solidFill>
              </a:rPr>
              <a:t> : </a:t>
            </a:r>
            <a:endParaRPr lang="en-US" sz="2400" dirty="0">
              <a:solidFill>
                <a:schemeClr val="bg1"/>
              </a:solidFill>
            </a:endParaRPr>
          </a:p>
          <a:p>
            <a:r>
              <a:rPr lang="ar-SA" sz="2400" dirty="0">
                <a:solidFill>
                  <a:schemeClr val="bg1"/>
                </a:solidFill>
              </a:rPr>
              <a:t>هي الطريقة الزرعية التي يتم بها السيطرة على توفير المواد الغذائية بصورة مستمرة وإزالة المواد الضارة المفرزة من قبل الاحياء المجهرية اثناء </a:t>
            </a:r>
            <a:r>
              <a:rPr lang="ar-SA" sz="2400" dirty="0" smtClean="0">
                <a:solidFill>
                  <a:schemeClr val="bg1"/>
                </a:solidFill>
              </a:rPr>
              <a:t>النمو.</a:t>
            </a:r>
          </a:p>
          <a:p>
            <a:r>
              <a:rPr lang="ar-SA" sz="2400" dirty="0" smtClean="0">
                <a:solidFill>
                  <a:schemeClr val="bg1"/>
                </a:solidFill>
              </a:rPr>
              <a:t> </a:t>
            </a:r>
            <a:r>
              <a:rPr lang="ar-SA" sz="2400" dirty="0">
                <a:solidFill>
                  <a:schemeClr val="bg1"/>
                </a:solidFill>
              </a:rPr>
              <a:t>بذلك يتم المحافظة على الزرع في الطور اللوغاريتمي دون الدخول بطور الثبات .</a:t>
            </a:r>
            <a:endParaRPr lang="en-US" sz="2400" dirty="0">
              <a:solidFill>
                <a:schemeClr val="bg1"/>
              </a:solidFill>
            </a:endParaRPr>
          </a:p>
          <a:p>
            <a:r>
              <a:rPr lang="ar-SA" sz="2400" b="1" dirty="0">
                <a:solidFill>
                  <a:schemeClr val="bg1"/>
                </a:solidFill>
              </a:rPr>
              <a:t>القياس الكمي للنمو البكتيري :</a:t>
            </a:r>
            <a:endParaRPr lang="en-US" sz="2400" dirty="0">
              <a:solidFill>
                <a:schemeClr val="bg1"/>
              </a:solidFill>
            </a:endParaRPr>
          </a:p>
          <a:p>
            <a:r>
              <a:rPr lang="ar-SA" sz="2400" b="1" dirty="0">
                <a:solidFill>
                  <a:schemeClr val="bg1"/>
                </a:solidFill>
              </a:rPr>
              <a:t>اولا : الطرق المباشرة :</a:t>
            </a:r>
            <a:endParaRPr lang="en-US" sz="2400" dirty="0">
              <a:solidFill>
                <a:schemeClr val="bg1"/>
              </a:solidFill>
            </a:endParaRPr>
          </a:p>
          <a:p>
            <a:r>
              <a:rPr lang="ar-SA" sz="2400" dirty="0">
                <a:solidFill>
                  <a:schemeClr val="bg1"/>
                </a:solidFill>
              </a:rPr>
              <a:t>ان دقة هذه الطريقة تقل كثيرا اذا ما كان العدد البكتيري عاليا جدا او منخفضا جدا ففي الحالة الأولى تتراكم الخلايا بعضها فوق البعض الاخر وبذلك نجد هنالك خلايا لا تحسب </a:t>
            </a:r>
            <a:r>
              <a:rPr lang="ar-SA" sz="2400" dirty="0" smtClean="0">
                <a:solidFill>
                  <a:schemeClr val="bg1"/>
                </a:solidFill>
              </a:rPr>
              <a:t>.</a:t>
            </a:r>
          </a:p>
          <a:p>
            <a:r>
              <a:rPr lang="ar-SA" sz="2400" dirty="0" smtClean="0">
                <a:solidFill>
                  <a:schemeClr val="bg1"/>
                </a:solidFill>
              </a:rPr>
              <a:t>اما </a:t>
            </a:r>
            <a:r>
              <a:rPr lang="ar-SA" sz="2400" dirty="0">
                <a:solidFill>
                  <a:schemeClr val="bg1"/>
                </a:solidFill>
              </a:rPr>
              <a:t>في الحالة الثانية فان الخلايا قد تتجمع في بقعة معينه هذا فضلا عن ان </a:t>
            </a:r>
            <a:r>
              <a:rPr lang="ar-SA" sz="2400" dirty="0" err="1">
                <a:solidFill>
                  <a:schemeClr val="bg1"/>
                </a:solidFill>
              </a:rPr>
              <a:t>الخطا</a:t>
            </a:r>
            <a:r>
              <a:rPr lang="ar-SA" sz="2400" dirty="0">
                <a:solidFill>
                  <a:schemeClr val="bg1"/>
                </a:solidFill>
              </a:rPr>
              <a:t> ان وجد فهو يتضخم </a:t>
            </a:r>
            <a:r>
              <a:rPr lang="ar-SA" sz="2400" dirty="0" smtClean="0">
                <a:solidFill>
                  <a:schemeClr val="bg1"/>
                </a:solidFill>
              </a:rPr>
              <a:t>وهذا </a:t>
            </a:r>
            <a:r>
              <a:rPr lang="ar-SA" sz="2400" dirty="0">
                <a:solidFill>
                  <a:schemeClr val="bg1"/>
                </a:solidFill>
              </a:rPr>
              <a:t>غير مقبول احصائيا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359639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b="1" dirty="0" smtClean="0">
                <a:solidFill>
                  <a:schemeClr val="bg1"/>
                </a:solidFill>
              </a:rPr>
              <a:t>1- حساب </a:t>
            </a:r>
            <a:r>
              <a:rPr lang="ar-SA" sz="2400" b="1" dirty="0">
                <a:solidFill>
                  <a:schemeClr val="bg1"/>
                </a:solidFill>
              </a:rPr>
              <a:t>عدد الخلايا باستخدام المجهر .</a:t>
            </a:r>
            <a:endParaRPr lang="en-US" sz="2400" dirty="0">
              <a:solidFill>
                <a:schemeClr val="bg1"/>
              </a:solidFill>
            </a:endParaRPr>
          </a:p>
          <a:p>
            <a:r>
              <a:rPr lang="ar-SA" sz="2400" dirty="0">
                <a:solidFill>
                  <a:schemeClr val="bg1"/>
                </a:solidFill>
              </a:rPr>
              <a:t>أ) طريقة بريد </a:t>
            </a:r>
            <a:r>
              <a:rPr lang="en-US" sz="2400" dirty="0">
                <a:solidFill>
                  <a:schemeClr val="bg1"/>
                </a:solidFill>
              </a:rPr>
              <a:t>Breed method</a:t>
            </a:r>
            <a:r>
              <a:rPr lang="ar-SA" sz="2400" dirty="0">
                <a:solidFill>
                  <a:schemeClr val="bg1"/>
                </a:solidFill>
              </a:rPr>
              <a:t>:-</a:t>
            </a:r>
            <a:endParaRPr lang="en-US" sz="2400" dirty="0">
              <a:solidFill>
                <a:schemeClr val="bg1"/>
              </a:solidFill>
            </a:endParaRPr>
          </a:p>
          <a:p>
            <a:r>
              <a:rPr lang="ar-SA" sz="2400" dirty="0">
                <a:solidFill>
                  <a:schemeClr val="bg1"/>
                </a:solidFill>
              </a:rPr>
              <a:t>يتم حساب عدد الخلايا او البكتريا بعد ان </a:t>
            </a:r>
            <a:r>
              <a:rPr lang="ar-SA" sz="2400" dirty="0" err="1">
                <a:solidFill>
                  <a:schemeClr val="bg1"/>
                </a:solidFill>
              </a:rPr>
              <a:t>ناخذ</a:t>
            </a:r>
            <a:r>
              <a:rPr lang="ar-SA" sz="2400" dirty="0">
                <a:solidFill>
                  <a:schemeClr val="bg1"/>
                </a:solidFill>
              </a:rPr>
              <a:t> حجما معينا من النموذج وتوزعه على مساحة معروفة من شريحة مجهرية </a:t>
            </a:r>
            <a:r>
              <a:rPr lang="ar-SA" sz="2400" dirty="0" smtClean="0">
                <a:solidFill>
                  <a:schemeClr val="bg1"/>
                </a:solidFill>
              </a:rPr>
              <a:t>.</a:t>
            </a:r>
          </a:p>
          <a:p>
            <a:r>
              <a:rPr lang="ar-SA" sz="2400" dirty="0" smtClean="0">
                <a:solidFill>
                  <a:schemeClr val="bg1"/>
                </a:solidFill>
              </a:rPr>
              <a:t>ومن </a:t>
            </a:r>
            <a:r>
              <a:rPr lang="ar-SA" sz="2400" dirty="0">
                <a:solidFill>
                  <a:schemeClr val="bg1"/>
                </a:solidFill>
              </a:rPr>
              <a:t>ثم تصبغ هذه المساحة وتفحص بالمجهر وعند معرفتنا لمساحة الحقل المجهري تحسب عدد الخلايا فيه لكي نعرف العدد البكتيري في </a:t>
            </a:r>
            <a:r>
              <a:rPr lang="ar-SA" sz="2400" dirty="0" err="1">
                <a:solidFill>
                  <a:schemeClr val="bg1"/>
                </a:solidFill>
              </a:rPr>
              <a:t>المللتر</a:t>
            </a:r>
            <a:r>
              <a:rPr lang="ar-SA" sz="2400" dirty="0">
                <a:solidFill>
                  <a:schemeClr val="bg1"/>
                </a:solidFill>
              </a:rPr>
              <a:t> الواحد من النموذج كتقدير عدد الخلايا البكتيرية في الحليب </a:t>
            </a:r>
            <a:r>
              <a:rPr lang="ar-SA" sz="2400" dirty="0" smtClean="0">
                <a:solidFill>
                  <a:schemeClr val="bg1"/>
                </a:solidFill>
              </a:rPr>
              <a:t>.</a:t>
            </a:r>
          </a:p>
          <a:p>
            <a:r>
              <a:rPr lang="ar-SA" sz="2400" dirty="0">
                <a:solidFill>
                  <a:schemeClr val="bg1"/>
                </a:solidFill>
              </a:rPr>
              <a:t>ب) </a:t>
            </a:r>
            <a:r>
              <a:rPr lang="en-US" sz="2400" dirty="0" err="1">
                <a:solidFill>
                  <a:schemeClr val="bg1"/>
                </a:solidFill>
              </a:rPr>
              <a:t>Petroff</a:t>
            </a:r>
            <a:r>
              <a:rPr lang="en-US" sz="2400" dirty="0">
                <a:solidFill>
                  <a:schemeClr val="bg1"/>
                </a:solidFill>
              </a:rPr>
              <a:t> -</a:t>
            </a:r>
            <a:r>
              <a:rPr lang="en-US" sz="2400" dirty="0" err="1">
                <a:solidFill>
                  <a:schemeClr val="bg1"/>
                </a:solidFill>
              </a:rPr>
              <a:t>Hausser</a:t>
            </a:r>
            <a:r>
              <a:rPr lang="en-US" sz="2400" dirty="0">
                <a:solidFill>
                  <a:schemeClr val="bg1"/>
                </a:solidFill>
              </a:rPr>
              <a:t> counting chamber or hemocytometer</a:t>
            </a:r>
          </a:p>
          <a:p>
            <a:r>
              <a:rPr lang="ar-SA" sz="2400" dirty="0">
                <a:solidFill>
                  <a:schemeClr val="bg1"/>
                </a:solidFill>
              </a:rPr>
              <a:t>وتستعمل هذه الشريحة لحساب عدد خلايا الدم الحمراء وهي عبارة عن شريحة خاصة مجزئة الى مربعات تبلغ مساحة المربع1/400 ملم</a:t>
            </a:r>
            <a:r>
              <a:rPr lang="ar-SA" sz="2400" baseline="30000" dirty="0">
                <a:solidFill>
                  <a:schemeClr val="bg1"/>
                </a:solidFill>
              </a:rPr>
              <a:t>2</a:t>
            </a:r>
            <a:r>
              <a:rPr lang="ar-SA" sz="2400" dirty="0">
                <a:solidFill>
                  <a:schemeClr val="bg1"/>
                </a:solidFill>
              </a:rPr>
              <a:t> .</a:t>
            </a:r>
          </a:p>
          <a:p>
            <a:r>
              <a:rPr lang="ar-SA" sz="2400" dirty="0">
                <a:solidFill>
                  <a:schemeClr val="bg1"/>
                </a:solidFill>
              </a:rPr>
              <a:t>وتغطى الشريحة بغطاء رقيق يستند اليها تاركا مسافة 1/50 ملم بينه وبينها وبذلك يكون لدينا حجم1 / 20000 ملم</a:t>
            </a:r>
            <a:r>
              <a:rPr lang="ar-SA" sz="2400" baseline="30000" dirty="0">
                <a:solidFill>
                  <a:schemeClr val="bg1"/>
                </a:solidFill>
              </a:rPr>
              <a:t>3</a:t>
            </a:r>
            <a:r>
              <a:rPr lang="ar-SA" sz="2400" dirty="0">
                <a:solidFill>
                  <a:schemeClr val="bg1"/>
                </a:solidFill>
              </a:rPr>
              <a:t> فوق كل مربع من مربعات الشريحة ويتم حساب عدد الخلايا في </a:t>
            </a:r>
            <a:r>
              <a:rPr lang="ar-SA" sz="2400" dirty="0" err="1">
                <a:solidFill>
                  <a:schemeClr val="bg1"/>
                </a:solidFill>
              </a:rPr>
              <a:t>المللتر</a:t>
            </a:r>
            <a:r>
              <a:rPr lang="ar-SA" sz="2400" dirty="0">
                <a:solidFill>
                  <a:schemeClr val="bg1"/>
                </a:solidFill>
              </a:rPr>
              <a:t> الواحد</a:t>
            </a:r>
            <a:r>
              <a:rPr lang="ar-SA" sz="2400" dirty="0" smtClean="0">
                <a:solidFill>
                  <a:schemeClr val="bg1"/>
                </a:solidFill>
              </a:rPr>
              <a:t>.</a:t>
            </a:r>
            <a:endParaRPr lang="en-US" sz="2400" dirty="0">
              <a:solidFill>
                <a:schemeClr val="bg1"/>
              </a:solidFill>
            </a:endParaRP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395439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b="1" dirty="0" smtClean="0">
                <a:solidFill>
                  <a:schemeClr val="bg1"/>
                </a:solidFill>
              </a:rPr>
              <a:t>2- </a:t>
            </a:r>
            <a:r>
              <a:rPr lang="ar-SA" sz="2400" b="1" dirty="0">
                <a:solidFill>
                  <a:schemeClr val="bg1"/>
                </a:solidFill>
              </a:rPr>
              <a:t>العد بواسطة اغشية الترشيح :</a:t>
            </a:r>
            <a:endParaRPr lang="en-US" sz="2400" dirty="0">
              <a:solidFill>
                <a:schemeClr val="bg1"/>
              </a:solidFill>
            </a:endParaRPr>
          </a:p>
          <a:p>
            <a:r>
              <a:rPr lang="ar-SA" sz="2400" dirty="0">
                <a:solidFill>
                  <a:schemeClr val="bg1"/>
                </a:solidFill>
              </a:rPr>
              <a:t>وتستعمل اغشية خاصة بثقوب صغيرة جدا ومنتظمة بحيث تمنع مرور البكتريا اذا ما رشح السائل من </a:t>
            </a:r>
            <a:r>
              <a:rPr lang="ar-SA" sz="2400" dirty="0" smtClean="0">
                <a:solidFill>
                  <a:schemeClr val="bg1"/>
                </a:solidFill>
              </a:rPr>
              <a:t>خلالها.</a:t>
            </a:r>
          </a:p>
          <a:p>
            <a:r>
              <a:rPr lang="ar-SA" sz="2400" dirty="0" smtClean="0">
                <a:solidFill>
                  <a:schemeClr val="bg1"/>
                </a:solidFill>
              </a:rPr>
              <a:t> </a:t>
            </a:r>
            <a:r>
              <a:rPr lang="ar-SA" sz="2400" dirty="0">
                <a:solidFill>
                  <a:schemeClr val="bg1"/>
                </a:solidFill>
              </a:rPr>
              <a:t>تمرر كمية معروفة الحجم من السائل المراد حساب عدد الخلايا فيه من خلال غشاء الترشيح </a:t>
            </a:r>
            <a:r>
              <a:rPr lang="ar-SA" sz="2400" dirty="0" smtClean="0">
                <a:solidFill>
                  <a:schemeClr val="bg1"/>
                </a:solidFill>
              </a:rPr>
              <a:t>.</a:t>
            </a:r>
          </a:p>
          <a:p>
            <a:r>
              <a:rPr lang="ar-SA" sz="2400" dirty="0" smtClean="0">
                <a:solidFill>
                  <a:schemeClr val="bg1"/>
                </a:solidFill>
              </a:rPr>
              <a:t> </a:t>
            </a:r>
            <a:r>
              <a:rPr lang="ar-SA" sz="2400" dirty="0">
                <a:solidFill>
                  <a:schemeClr val="bg1"/>
                </a:solidFill>
              </a:rPr>
              <a:t>فتحجب البكتريا من عبور الغشاء وتبقى محبوسة عليه ويمكن عدها وهي على الغشاء باستخدام المجهر حيث تصبغ البكتريا وثم يضاف زيت التغطيس ( </a:t>
            </a:r>
            <a:r>
              <a:rPr lang="en-US" sz="2400" dirty="0">
                <a:solidFill>
                  <a:schemeClr val="bg1"/>
                </a:solidFill>
              </a:rPr>
              <a:t>immersion oil </a:t>
            </a:r>
            <a:r>
              <a:rPr lang="ar-SA" sz="2400" dirty="0">
                <a:solidFill>
                  <a:schemeClr val="bg1"/>
                </a:solidFill>
              </a:rPr>
              <a:t>) على الغشاء لجعله شفافا لكي تستطيع فحصه بالمجهر . </a:t>
            </a:r>
            <a:endParaRPr lang="ar-SA" sz="2400" dirty="0" smtClean="0">
              <a:solidFill>
                <a:schemeClr val="bg1"/>
              </a:solidFill>
            </a:endParaRPr>
          </a:p>
          <a:p>
            <a:r>
              <a:rPr lang="ar-SA" sz="2400" dirty="0" smtClean="0">
                <a:solidFill>
                  <a:schemeClr val="bg1"/>
                </a:solidFill>
              </a:rPr>
              <a:t>تستعمل </a:t>
            </a:r>
            <a:r>
              <a:rPr lang="ar-SA" sz="2400" dirty="0">
                <a:solidFill>
                  <a:schemeClr val="bg1"/>
                </a:solidFill>
              </a:rPr>
              <a:t>هذه الطريقة لتحديد عدد البكتريا في الهواء او الماء او أي حجم نموذج كبير وذات محتوى بكتيري </a:t>
            </a:r>
            <a:r>
              <a:rPr lang="ar-SA" sz="2400" dirty="0" err="1">
                <a:solidFill>
                  <a:schemeClr val="bg1"/>
                </a:solidFill>
              </a:rPr>
              <a:t>واطيء</a:t>
            </a:r>
            <a:r>
              <a:rPr lang="ar-SA" sz="2400" dirty="0">
                <a:solidFill>
                  <a:schemeClr val="bg1"/>
                </a:solidFill>
              </a:rPr>
              <a:t> جدا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232558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759656"/>
            <a:ext cx="11408898" cy="5781822"/>
          </a:xfrm>
        </p:spPr>
        <p:txBody>
          <a:bodyPr>
            <a:noAutofit/>
          </a:bodyPr>
          <a:lstStyle/>
          <a:p>
            <a:r>
              <a:rPr lang="ar-SA" sz="2400" b="1" dirty="0">
                <a:solidFill>
                  <a:schemeClr val="bg1"/>
                </a:solidFill>
              </a:rPr>
              <a:t>3- العد بواسطة العدادات الالكترونية :</a:t>
            </a:r>
            <a:endParaRPr lang="en-US" sz="2400" dirty="0">
              <a:solidFill>
                <a:schemeClr val="bg1"/>
              </a:solidFill>
            </a:endParaRPr>
          </a:p>
          <a:p>
            <a:r>
              <a:rPr lang="ar-SA" sz="2400" dirty="0">
                <a:solidFill>
                  <a:schemeClr val="bg1"/>
                </a:solidFill>
              </a:rPr>
              <a:t>تستطيع هذه الأجهزة عد او حساب الاف الخلايا الحية والميتة خلال مدة قصيرة جدا من الوقت قد لا يتجاوز بضع ثوان </a:t>
            </a:r>
            <a:r>
              <a:rPr lang="ar-SA" sz="2400" dirty="0" smtClean="0">
                <a:solidFill>
                  <a:schemeClr val="bg1"/>
                </a:solidFill>
              </a:rPr>
              <a:t>.</a:t>
            </a:r>
          </a:p>
          <a:p>
            <a:r>
              <a:rPr lang="ar-SA" sz="2400" dirty="0" smtClean="0">
                <a:solidFill>
                  <a:schemeClr val="bg1"/>
                </a:solidFill>
              </a:rPr>
              <a:t>وتعتمد </a:t>
            </a:r>
            <a:r>
              <a:rPr lang="ar-SA" sz="2400" dirty="0">
                <a:solidFill>
                  <a:schemeClr val="bg1"/>
                </a:solidFill>
              </a:rPr>
              <a:t>هذه الأجهزة على مبدا العين الالكترونية حيث ان هنالك اشعة الالكترونية تعبر من قطبين في هذه العين او </a:t>
            </a:r>
            <a:r>
              <a:rPr lang="ar-SA" sz="2400" dirty="0" smtClean="0">
                <a:solidFill>
                  <a:schemeClr val="bg1"/>
                </a:solidFill>
              </a:rPr>
              <a:t>الفتحة.</a:t>
            </a:r>
          </a:p>
          <a:p>
            <a:r>
              <a:rPr lang="ar-SA" sz="2400" dirty="0" smtClean="0">
                <a:solidFill>
                  <a:schemeClr val="bg1"/>
                </a:solidFill>
              </a:rPr>
              <a:t> </a:t>
            </a:r>
            <a:r>
              <a:rPr lang="ar-SA" sz="2400" dirty="0">
                <a:solidFill>
                  <a:schemeClr val="bg1"/>
                </a:solidFill>
              </a:rPr>
              <a:t>فاذا مرت الخلايا من خلال هذه الأقطاب اعترضت مرور الاشعة هذه وبذلك تقطع الدائرة الكهربائية ويترجم هذا القطع الكهربائي </a:t>
            </a:r>
            <a:r>
              <a:rPr lang="ar-SA" sz="2400" dirty="0" smtClean="0">
                <a:solidFill>
                  <a:schemeClr val="bg1"/>
                </a:solidFill>
              </a:rPr>
              <a:t>بواسطة أجهزة </a:t>
            </a:r>
            <a:r>
              <a:rPr lang="ar-SA" sz="2400" dirty="0">
                <a:solidFill>
                  <a:schemeClr val="bg1"/>
                </a:solidFill>
              </a:rPr>
              <a:t>معينة الى ارقام تمثل عدد الخلايا البكتيرية التي مرت خلال العدادات .</a:t>
            </a:r>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264700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b="1" dirty="0">
                <a:solidFill>
                  <a:schemeClr val="bg1"/>
                </a:solidFill>
              </a:rPr>
              <a:t>ثانيا : الطرق غير المباشرة :</a:t>
            </a:r>
            <a:endParaRPr lang="en-US" sz="2400" dirty="0">
              <a:solidFill>
                <a:schemeClr val="bg1"/>
              </a:solidFill>
            </a:endParaRPr>
          </a:p>
          <a:p>
            <a:pPr lvl="0"/>
            <a:r>
              <a:rPr lang="ar-SA" sz="2400" b="1" dirty="0" smtClean="0">
                <a:solidFill>
                  <a:schemeClr val="bg1"/>
                </a:solidFill>
              </a:rPr>
              <a:t>1- الطرق </a:t>
            </a:r>
            <a:r>
              <a:rPr lang="ar-SA" sz="2400" b="1" dirty="0">
                <a:solidFill>
                  <a:schemeClr val="bg1"/>
                </a:solidFill>
              </a:rPr>
              <a:t>الكيمياوية :</a:t>
            </a:r>
            <a:endParaRPr lang="en-US" sz="2400" dirty="0">
              <a:solidFill>
                <a:schemeClr val="bg1"/>
              </a:solidFill>
            </a:endParaRPr>
          </a:p>
          <a:p>
            <a:r>
              <a:rPr lang="ar-SA" sz="2400" dirty="0">
                <a:solidFill>
                  <a:schemeClr val="bg1"/>
                </a:solidFill>
              </a:rPr>
              <a:t>هنالك مواد معينة توجد بكميات ثابتة تقريبا في الخلايا الحية ومن الممكن عند التقييس الكمي لهذه المواد ان تحدد تقريبا كمية او كتلة الخلايا التي </a:t>
            </a:r>
            <a:r>
              <a:rPr lang="ar-SA" sz="2400" dirty="0" smtClean="0">
                <a:solidFill>
                  <a:schemeClr val="bg1"/>
                </a:solidFill>
              </a:rPr>
              <a:t>تحتويها.</a:t>
            </a:r>
          </a:p>
          <a:p>
            <a:r>
              <a:rPr lang="ar-SA" sz="2400" dirty="0" smtClean="0">
                <a:solidFill>
                  <a:schemeClr val="bg1"/>
                </a:solidFill>
              </a:rPr>
              <a:t> </a:t>
            </a:r>
            <a:r>
              <a:rPr lang="ar-SA" sz="2400" dirty="0">
                <a:solidFill>
                  <a:schemeClr val="bg1"/>
                </a:solidFill>
              </a:rPr>
              <a:t>وتعتمد هذه الطريقة في </a:t>
            </a:r>
            <a:r>
              <a:rPr lang="ar-SA" sz="2400" dirty="0" smtClean="0">
                <a:solidFill>
                  <a:schemeClr val="bg1"/>
                </a:solidFill>
              </a:rPr>
              <a:t>مجال الصناعات </a:t>
            </a:r>
            <a:r>
              <a:rPr lang="ar-SA" sz="2400" dirty="0">
                <a:solidFill>
                  <a:schemeClr val="bg1"/>
                </a:solidFill>
              </a:rPr>
              <a:t>حيث يكون نمو الاحياء المجهرية كثيفا ويعد </a:t>
            </a:r>
            <a:r>
              <a:rPr lang="ar-SA" sz="2400" dirty="0" err="1">
                <a:solidFill>
                  <a:schemeClr val="bg1"/>
                </a:solidFill>
              </a:rPr>
              <a:t>النايتروجين</a:t>
            </a:r>
            <a:r>
              <a:rPr lang="ar-SA" sz="2400" dirty="0">
                <a:solidFill>
                  <a:schemeClr val="bg1"/>
                </a:solidFill>
              </a:rPr>
              <a:t> احد هذه المواد المعتمدة </a:t>
            </a:r>
            <a:r>
              <a:rPr lang="ar-SA" sz="2400" dirty="0" smtClean="0">
                <a:solidFill>
                  <a:schemeClr val="bg1"/>
                </a:solidFill>
              </a:rPr>
              <a:t>.</a:t>
            </a:r>
          </a:p>
          <a:p>
            <a:r>
              <a:rPr lang="ar-SA" sz="2400" dirty="0" smtClean="0">
                <a:solidFill>
                  <a:schemeClr val="bg1"/>
                </a:solidFill>
              </a:rPr>
              <a:t>ويوجد </a:t>
            </a:r>
            <a:r>
              <a:rPr lang="ar-SA" sz="2400" dirty="0" err="1">
                <a:solidFill>
                  <a:schemeClr val="bg1"/>
                </a:solidFill>
              </a:rPr>
              <a:t>النايتروجين</a:t>
            </a:r>
            <a:r>
              <a:rPr lang="ar-SA" sz="2400" dirty="0">
                <a:solidFill>
                  <a:schemeClr val="bg1"/>
                </a:solidFill>
              </a:rPr>
              <a:t> بحدود ثابتة في البروتينات عموما ولقياس النمو بهذه الطريقة تجمع الخلايا وتغسل جيدا ونتخلص مما علق بها من وسط غذائي ويتم القياس الكمي </a:t>
            </a:r>
            <a:r>
              <a:rPr lang="ar-SA" sz="2400" dirty="0" err="1">
                <a:solidFill>
                  <a:schemeClr val="bg1"/>
                </a:solidFill>
              </a:rPr>
              <a:t>للنايتروجين</a:t>
            </a:r>
            <a:r>
              <a:rPr lang="ar-SA" sz="2400" dirty="0">
                <a:solidFill>
                  <a:schemeClr val="bg1"/>
                </a:solidFill>
              </a:rPr>
              <a:t> </a:t>
            </a:r>
            <a:r>
              <a:rPr lang="ar-SA" sz="2400" dirty="0" smtClean="0">
                <a:solidFill>
                  <a:schemeClr val="bg1"/>
                </a:solidFill>
              </a:rPr>
              <a:t>بطريقة </a:t>
            </a:r>
            <a:r>
              <a:rPr lang="ar-SA" sz="2400" dirty="0" err="1" smtClean="0">
                <a:solidFill>
                  <a:schemeClr val="bg1"/>
                </a:solidFill>
              </a:rPr>
              <a:t>كلدال</a:t>
            </a:r>
            <a:r>
              <a:rPr lang="ar-SA" sz="2400" dirty="0" smtClean="0">
                <a:solidFill>
                  <a:schemeClr val="bg1"/>
                </a:solidFill>
              </a:rPr>
              <a:t> </a:t>
            </a:r>
            <a:r>
              <a:rPr lang="en-US" sz="2400" dirty="0" err="1">
                <a:solidFill>
                  <a:schemeClr val="bg1"/>
                </a:solidFill>
              </a:rPr>
              <a:t>Kjeldhal</a:t>
            </a:r>
            <a:r>
              <a:rPr lang="en-US" sz="2400" dirty="0">
                <a:solidFill>
                  <a:schemeClr val="bg1"/>
                </a:solidFill>
              </a:rPr>
              <a:t> </a:t>
            </a:r>
            <a:r>
              <a:rPr lang="en-US" sz="2400" dirty="0" smtClean="0">
                <a:solidFill>
                  <a:schemeClr val="bg1"/>
                </a:solidFill>
              </a:rPr>
              <a:t>method</a:t>
            </a:r>
            <a:r>
              <a:rPr lang="ar-SA" sz="2400" dirty="0" smtClean="0">
                <a:solidFill>
                  <a:schemeClr val="bg1"/>
                </a:solidFill>
              </a:rPr>
              <a:t>.</a:t>
            </a:r>
          </a:p>
          <a:p>
            <a:r>
              <a:rPr lang="ar-SA" sz="2400" dirty="0">
                <a:solidFill>
                  <a:schemeClr val="bg1"/>
                </a:solidFill>
              </a:rPr>
              <a:t>وكذلك قياس كمية البروتين في الخلية باستخدام كشاف </a:t>
            </a:r>
            <a:r>
              <a:rPr lang="ar-SA" sz="2400" dirty="0" err="1">
                <a:solidFill>
                  <a:schemeClr val="bg1"/>
                </a:solidFill>
              </a:rPr>
              <a:t>فولن</a:t>
            </a:r>
            <a:r>
              <a:rPr lang="ar-SA" sz="2400" dirty="0">
                <a:solidFill>
                  <a:schemeClr val="bg1"/>
                </a:solidFill>
              </a:rPr>
              <a:t> </a:t>
            </a:r>
            <a:r>
              <a:rPr lang="en-US" sz="2400" dirty="0" err="1">
                <a:solidFill>
                  <a:schemeClr val="bg1"/>
                </a:solidFill>
              </a:rPr>
              <a:t>Folins</a:t>
            </a:r>
            <a:r>
              <a:rPr lang="en-US" sz="2400" dirty="0">
                <a:solidFill>
                  <a:schemeClr val="bg1"/>
                </a:solidFill>
              </a:rPr>
              <a:t> reagents</a:t>
            </a:r>
            <a:r>
              <a:rPr lang="ar-SA" sz="2400" dirty="0">
                <a:solidFill>
                  <a:schemeClr val="bg1"/>
                </a:solidFill>
              </a:rPr>
              <a:t> حيث يعطي لونا بتفاعله مع الحوامض الامينية </a:t>
            </a:r>
            <a:r>
              <a:rPr lang="ar-SA" sz="2400" dirty="0" err="1">
                <a:solidFill>
                  <a:schemeClr val="bg1"/>
                </a:solidFill>
              </a:rPr>
              <a:t>التايروسين</a:t>
            </a:r>
            <a:r>
              <a:rPr lang="ar-SA" sz="2400" dirty="0">
                <a:solidFill>
                  <a:schemeClr val="bg1"/>
                </a:solidFill>
              </a:rPr>
              <a:t> </a:t>
            </a:r>
            <a:r>
              <a:rPr lang="en-US" sz="2400" dirty="0" err="1">
                <a:solidFill>
                  <a:schemeClr val="bg1"/>
                </a:solidFill>
              </a:rPr>
              <a:t>tyrosin</a:t>
            </a:r>
            <a:r>
              <a:rPr lang="ar-SA" sz="2400" dirty="0">
                <a:solidFill>
                  <a:schemeClr val="bg1"/>
                </a:solidFill>
              </a:rPr>
              <a:t> </a:t>
            </a:r>
            <a:r>
              <a:rPr lang="ar-SA" sz="2400" dirty="0" err="1">
                <a:solidFill>
                  <a:schemeClr val="bg1"/>
                </a:solidFill>
              </a:rPr>
              <a:t>والتربتوفان</a:t>
            </a:r>
            <a:r>
              <a:rPr lang="ar-SA" sz="2400" dirty="0">
                <a:solidFill>
                  <a:schemeClr val="bg1"/>
                </a:solidFill>
              </a:rPr>
              <a:t> </a:t>
            </a:r>
            <a:r>
              <a:rPr lang="en-US" sz="2400" dirty="0">
                <a:solidFill>
                  <a:schemeClr val="bg1"/>
                </a:solidFill>
              </a:rPr>
              <a:t>tryptophan</a:t>
            </a:r>
            <a:r>
              <a:rPr lang="ar-SA" sz="2400" dirty="0">
                <a:solidFill>
                  <a:schemeClr val="bg1"/>
                </a:solidFill>
              </a:rPr>
              <a:t> </a:t>
            </a:r>
            <a:r>
              <a:rPr lang="ar-SA" sz="2400" dirty="0" smtClean="0">
                <a:solidFill>
                  <a:schemeClr val="bg1"/>
                </a:solidFill>
              </a:rPr>
              <a:t>.</a:t>
            </a:r>
            <a:endParaRPr lang="en-US" sz="2400" dirty="0">
              <a:solidFill>
                <a:schemeClr val="bg1"/>
              </a:solidFill>
            </a:endParaRP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21874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521440" cy="5855677"/>
          </a:xfrm>
        </p:spPr>
        <p:txBody>
          <a:bodyPr>
            <a:noAutofit/>
          </a:bodyPr>
          <a:lstStyle/>
          <a:p>
            <a:r>
              <a:rPr lang="ar-SA" sz="2400" dirty="0" smtClean="0">
                <a:solidFill>
                  <a:schemeClr val="bg1"/>
                </a:solidFill>
              </a:rPr>
              <a:t>وهي </a:t>
            </a:r>
            <a:r>
              <a:rPr lang="ar-SA" sz="2400" dirty="0">
                <a:solidFill>
                  <a:schemeClr val="bg1"/>
                </a:solidFill>
              </a:rPr>
              <a:t>حوامض توجد دائما في البروتينات بكميات ثابتة تقريبا . </a:t>
            </a:r>
            <a:endParaRPr lang="ar-SA" sz="2400" dirty="0" smtClean="0">
              <a:solidFill>
                <a:schemeClr val="bg1"/>
              </a:solidFill>
            </a:endParaRPr>
          </a:p>
          <a:p>
            <a:r>
              <a:rPr lang="ar-SA" sz="2400" dirty="0" smtClean="0">
                <a:solidFill>
                  <a:schemeClr val="bg1"/>
                </a:solidFill>
              </a:rPr>
              <a:t>ويمكن </a:t>
            </a:r>
            <a:r>
              <a:rPr lang="ar-SA" sz="2400" dirty="0">
                <a:solidFill>
                  <a:schemeClr val="bg1"/>
                </a:solidFill>
              </a:rPr>
              <a:t>قياس مؤشرات أخرى للنمو مثل تحديد المجاميع الامينية الحرة </a:t>
            </a:r>
            <a:r>
              <a:rPr lang="en-US" sz="2400" dirty="0">
                <a:solidFill>
                  <a:schemeClr val="bg1"/>
                </a:solidFill>
              </a:rPr>
              <a:t>free amino- group</a:t>
            </a:r>
            <a:r>
              <a:rPr lang="ar-SA" sz="2400" dirty="0">
                <a:solidFill>
                  <a:schemeClr val="bg1"/>
                </a:solidFill>
              </a:rPr>
              <a:t> </a:t>
            </a:r>
            <a:r>
              <a:rPr lang="ar-SA" sz="2400" dirty="0" smtClean="0">
                <a:solidFill>
                  <a:schemeClr val="bg1"/>
                </a:solidFill>
              </a:rPr>
              <a:t>او الحوامض </a:t>
            </a:r>
            <a:r>
              <a:rPr lang="ar-SA" sz="2400" dirty="0">
                <a:solidFill>
                  <a:schemeClr val="bg1"/>
                </a:solidFill>
              </a:rPr>
              <a:t>النووية </a:t>
            </a:r>
            <a:r>
              <a:rPr lang="en-US" sz="2400" dirty="0">
                <a:solidFill>
                  <a:schemeClr val="bg1"/>
                </a:solidFill>
              </a:rPr>
              <a:t>DNA , RNA</a:t>
            </a:r>
            <a:r>
              <a:rPr lang="ar-SA" sz="2400" dirty="0">
                <a:solidFill>
                  <a:schemeClr val="bg1"/>
                </a:solidFill>
              </a:rPr>
              <a:t> او كمية الفسفور في هذه الحوامض </a:t>
            </a:r>
            <a:r>
              <a:rPr lang="ar-SA" sz="2400" dirty="0" smtClean="0">
                <a:solidFill>
                  <a:schemeClr val="bg1"/>
                </a:solidFill>
              </a:rPr>
              <a:t>.</a:t>
            </a:r>
            <a:endParaRPr lang="en-US" sz="2400" dirty="0">
              <a:solidFill>
                <a:schemeClr val="bg1"/>
              </a:solidFill>
            </a:endParaRPr>
          </a:p>
          <a:p>
            <a:pPr lvl="0"/>
            <a:r>
              <a:rPr lang="ar-SA" sz="2400" b="1" dirty="0" smtClean="0">
                <a:solidFill>
                  <a:schemeClr val="bg1"/>
                </a:solidFill>
              </a:rPr>
              <a:t>2- تحديد </a:t>
            </a:r>
            <a:r>
              <a:rPr lang="ar-SA" sz="2400" b="1" dirty="0">
                <a:solidFill>
                  <a:schemeClr val="bg1"/>
                </a:solidFill>
              </a:rPr>
              <a:t>وزن الخلايا الجاف : </a:t>
            </a:r>
            <a:endParaRPr lang="en-US" sz="2400" dirty="0">
              <a:solidFill>
                <a:schemeClr val="bg1"/>
              </a:solidFill>
            </a:endParaRPr>
          </a:p>
          <a:p>
            <a:r>
              <a:rPr lang="ar-SA" sz="2400" dirty="0">
                <a:solidFill>
                  <a:schemeClr val="bg1"/>
                </a:solidFill>
              </a:rPr>
              <a:t>ان الوسيلة المباشرة الوحيدة لقياس كتلة الخلايا هي عملية الوزن الجاف للخلايا البكتيرية </a:t>
            </a:r>
            <a:r>
              <a:rPr lang="ar-SA" sz="2400" dirty="0" smtClean="0">
                <a:solidFill>
                  <a:schemeClr val="bg1"/>
                </a:solidFill>
              </a:rPr>
              <a:t>في مزرعة </a:t>
            </a:r>
            <a:r>
              <a:rPr lang="ar-SA" sz="2400" dirty="0">
                <a:solidFill>
                  <a:schemeClr val="bg1"/>
                </a:solidFill>
              </a:rPr>
              <a:t>ذات حجم معروف وتستعمل هذه الطريقة في المجالات الصناعية والبحثية </a:t>
            </a:r>
            <a:r>
              <a:rPr lang="ar-SA" sz="2400" dirty="0" smtClean="0">
                <a:solidFill>
                  <a:schemeClr val="bg1"/>
                </a:solidFill>
              </a:rPr>
              <a:t>.</a:t>
            </a:r>
          </a:p>
          <a:p>
            <a:pPr lvl="0"/>
            <a:r>
              <a:rPr lang="ar-SA" sz="2400" b="1" dirty="0">
                <a:solidFill>
                  <a:schemeClr val="bg1"/>
                </a:solidFill>
              </a:rPr>
              <a:t>3-قياس العتمة </a:t>
            </a:r>
            <a:r>
              <a:rPr lang="en-US" sz="2400" b="1" dirty="0">
                <a:solidFill>
                  <a:schemeClr val="bg1"/>
                </a:solidFill>
              </a:rPr>
              <a:t>Turbidity </a:t>
            </a:r>
            <a:r>
              <a:rPr lang="en-US" sz="2400" b="1" dirty="0" err="1">
                <a:solidFill>
                  <a:schemeClr val="bg1"/>
                </a:solidFill>
              </a:rPr>
              <a:t>Measurment</a:t>
            </a:r>
            <a:r>
              <a:rPr lang="ar-SA" sz="2400" b="1" dirty="0">
                <a:solidFill>
                  <a:schemeClr val="bg1"/>
                </a:solidFill>
              </a:rPr>
              <a:t> :</a:t>
            </a:r>
            <a:endParaRPr lang="en-US" sz="2400" b="1" dirty="0">
              <a:solidFill>
                <a:schemeClr val="bg1"/>
              </a:solidFill>
            </a:endParaRPr>
          </a:p>
          <a:p>
            <a:r>
              <a:rPr lang="ar-SA" sz="2400" dirty="0">
                <a:solidFill>
                  <a:schemeClr val="bg1"/>
                </a:solidFill>
              </a:rPr>
              <a:t> وهي طريقة شائعة جدا في مجال تحديد كتلة الخلايا </a:t>
            </a:r>
            <a:r>
              <a:rPr lang="ar-SA" sz="2400" dirty="0" err="1">
                <a:solidFill>
                  <a:schemeClr val="bg1"/>
                </a:solidFill>
              </a:rPr>
              <a:t>للاحياء</a:t>
            </a:r>
            <a:r>
              <a:rPr lang="ar-SA" sz="2400" dirty="0">
                <a:solidFill>
                  <a:schemeClr val="bg1"/>
                </a:solidFill>
              </a:rPr>
              <a:t> الوحيدة الخلية وهي طريقة ضوئية حيث تحدد فيها كمية الضوء المنتشر في معلق من الخلايا .</a:t>
            </a:r>
          </a:p>
          <a:p>
            <a:r>
              <a:rPr lang="ar-SA" sz="2400" dirty="0">
                <a:solidFill>
                  <a:schemeClr val="bg1"/>
                </a:solidFill>
              </a:rPr>
              <a:t>وتعتمد هذه التقنية على حقيقة انه عندما تعلق الاجسام الصغيرة جدا في سائل ما فان قدرة هذه الاجسام على امتصاص الضوء ونشره في السائل تتناسب مع تركيزها وضمن حدود معينة</a:t>
            </a:r>
            <a:r>
              <a:rPr lang="ar-SA" sz="2400" dirty="0" smtClean="0">
                <a:solidFill>
                  <a:schemeClr val="bg1"/>
                </a:solidFill>
              </a:rPr>
              <a:t>.</a:t>
            </a:r>
            <a:endParaRPr lang="en-US" sz="2400" dirty="0">
              <a:solidFill>
                <a:schemeClr val="bg1"/>
              </a:solidFill>
            </a:endParaRP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84820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450166"/>
            <a:ext cx="11408898" cy="6091311"/>
          </a:xfrm>
        </p:spPr>
        <p:txBody>
          <a:bodyPr>
            <a:noAutofit/>
          </a:bodyPr>
          <a:lstStyle/>
          <a:p>
            <a:pPr lvl="0"/>
            <a:r>
              <a:rPr lang="ar-SA" sz="2400" dirty="0" smtClean="0">
                <a:solidFill>
                  <a:schemeClr val="bg1"/>
                </a:solidFill>
              </a:rPr>
              <a:t>فعندما </a:t>
            </a:r>
            <a:r>
              <a:rPr lang="ar-SA" sz="2400" dirty="0">
                <a:solidFill>
                  <a:schemeClr val="bg1"/>
                </a:solidFill>
              </a:rPr>
              <a:t>تمرر حزمة ضوئية خلال احد هذه السوائل فان الاختزال الحاصل في كمية الضوء الخارجة من السائل يؤخذ مؤشرا لكثافة </a:t>
            </a:r>
            <a:r>
              <a:rPr lang="ar-SA" sz="2400" dirty="0" smtClean="0">
                <a:solidFill>
                  <a:schemeClr val="bg1"/>
                </a:solidFill>
              </a:rPr>
              <a:t>الخلايا.</a:t>
            </a:r>
          </a:p>
          <a:p>
            <a:r>
              <a:rPr lang="ar-SA" sz="2400" dirty="0" smtClean="0">
                <a:solidFill>
                  <a:schemeClr val="bg1"/>
                </a:solidFill>
              </a:rPr>
              <a:t> </a:t>
            </a:r>
            <a:r>
              <a:rPr lang="ar-SA" sz="2400" dirty="0">
                <a:solidFill>
                  <a:schemeClr val="bg1"/>
                </a:solidFill>
              </a:rPr>
              <a:t>وتدعى كمية الضوء المختزلة هذه بالكثافة الضوئية وهي تقاس باستخدام أجهزة </a:t>
            </a:r>
            <a:r>
              <a:rPr lang="ar-SA" sz="2400" dirty="0" smtClean="0">
                <a:solidFill>
                  <a:schemeClr val="bg1"/>
                </a:solidFill>
              </a:rPr>
              <a:t>قياس المطياف </a:t>
            </a:r>
            <a:r>
              <a:rPr lang="ar-SA" sz="2400" dirty="0">
                <a:solidFill>
                  <a:schemeClr val="bg1"/>
                </a:solidFill>
              </a:rPr>
              <a:t>الضوئي </a:t>
            </a:r>
            <a:r>
              <a:rPr lang="en-US" sz="2400" dirty="0">
                <a:solidFill>
                  <a:schemeClr val="bg1"/>
                </a:solidFill>
              </a:rPr>
              <a:t>Spectrophotometer</a:t>
            </a:r>
            <a:r>
              <a:rPr lang="ar-SA" sz="2400" dirty="0">
                <a:solidFill>
                  <a:schemeClr val="bg1"/>
                </a:solidFill>
              </a:rPr>
              <a:t> </a:t>
            </a:r>
            <a:r>
              <a:rPr lang="ar-SA" sz="2400" dirty="0" smtClean="0">
                <a:solidFill>
                  <a:schemeClr val="bg1"/>
                </a:solidFill>
              </a:rPr>
              <a:t>.</a:t>
            </a:r>
          </a:p>
          <a:p>
            <a:pPr lvl="0"/>
            <a:r>
              <a:rPr lang="ar-SA" sz="2400" dirty="0">
                <a:solidFill>
                  <a:schemeClr val="bg1"/>
                </a:solidFill>
              </a:rPr>
              <a:t>4- طريقة التخفيف المتسلسل </a:t>
            </a:r>
            <a:r>
              <a:rPr lang="en-US" sz="2400" dirty="0">
                <a:solidFill>
                  <a:schemeClr val="bg1"/>
                </a:solidFill>
              </a:rPr>
              <a:t>Serial Dilution</a:t>
            </a:r>
            <a:r>
              <a:rPr lang="ar-SA" sz="2400" dirty="0">
                <a:solidFill>
                  <a:schemeClr val="bg1"/>
                </a:solidFill>
              </a:rPr>
              <a:t> :</a:t>
            </a:r>
            <a:endParaRPr lang="en-US" sz="2400" dirty="0">
              <a:solidFill>
                <a:schemeClr val="bg1"/>
              </a:solidFill>
            </a:endParaRPr>
          </a:p>
          <a:p>
            <a:r>
              <a:rPr lang="ar-SA" sz="2400" dirty="0">
                <a:solidFill>
                  <a:schemeClr val="bg1"/>
                </a:solidFill>
              </a:rPr>
              <a:t>وتستخدم هذه الطريقة لتقدير اعداد البكتريا الحية في السوائل مثل الحليب, الماء او المزارع السائلة .</a:t>
            </a:r>
          </a:p>
          <a:p>
            <a:r>
              <a:rPr lang="ar-SA" sz="2400" dirty="0">
                <a:solidFill>
                  <a:schemeClr val="bg1"/>
                </a:solidFill>
              </a:rPr>
              <a:t>حيث يخفف </a:t>
            </a:r>
            <a:r>
              <a:rPr lang="ar-SA" sz="2400" dirty="0" err="1">
                <a:solidFill>
                  <a:schemeClr val="bg1"/>
                </a:solidFill>
              </a:rPr>
              <a:t>مللتر</a:t>
            </a:r>
            <a:r>
              <a:rPr lang="ar-SA" sz="2400" dirty="0">
                <a:solidFill>
                  <a:schemeClr val="bg1"/>
                </a:solidFill>
              </a:rPr>
              <a:t> واحد من النموذج السائل عشرة اضعاف في كل تخفيف ولغاية أربعة تخفيفات او خمسة حسب ما يناسب كثافة الخلايا في النموذج .</a:t>
            </a:r>
          </a:p>
          <a:p>
            <a:r>
              <a:rPr lang="ar-SA" sz="2400" dirty="0">
                <a:solidFill>
                  <a:schemeClr val="bg1"/>
                </a:solidFill>
              </a:rPr>
              <a:t>وتجرى التخفيفات باستعمال المرق المغذي مخففا وفي انابيب اختبار مناسبة حيث تحضن هذه الانابيب بعد ان ترج رجا جيدا ويسجل ان كان هناك نمو او لا يوجد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261056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51692" y="362243"/>
            <a:ext cx="11408898" cy="5855677"/>
          </a:xfrm>
        </p:spPr>
        <p:txBody>
          <a:bodyPr>
            <a:noAutofit/>
          </a:bodyPr>
          <a:lstStyle/>
          <a:p>
            <a:r>
              <a:rPr lang="ar-SA" sz="2400" b="1" dirty="0" smtClean="0">
                <a:solidFill>
                  <a:schemeClr val="bg1"/>
                </a:solidFill>
              </a:rPr>
              <a:t>طريقة </a:t>
            </a:r>
            <a:r>
              <a:rPr lang="ar-SA" sz="2400" b="1" dirty="0">
                <a:solidFill>
                  <a:schemeClr val="bg1"/>
                </a:solidFill>
              </a:rPr>
              <a:t>عد المستعمرات </a:t>
            </a:r>
            <a:r>
              <a:rPr lang="en-US" sz="2400" b="1" dirty="0">
                <a:solidFill>
                  <a:schemeClr val="bg1"/>
                </a:solidFill>
              </a:rPr>
              <a:t>Colony count</a:t>
            </a:r>
            <a:r>
              <a:rPr lang="ar-SA" sz="2400" b="1" dirty="0">
                <a:solidFill>
                  <a:schemeClr val="bg1"/>
                </a:solidFill>
              </a:rPr>
              <a:t> :</a:t>
            </a:r>
            <a:endParaRPr lang="en-US" sz="2400" dirty="0">
              <a:solidFill>
                <a:schemeClr val="bg1"/>
              </a:solidFill>
            </a:endParaRPr>
          </a:p>
          <a:p>
            <a:r>
              <a:rPr lang="ar-SA" sz="2400" dirty="0">
                <a:solidFill>
                  <a:schemeClr val="bg1"/>
                </a:solidFill>
              </a:rPr>
              <a:t>وتستخدم هذه الطريقة لتحديد عدد البكتريا في الحليب والماء ومواد أخرى </a:t>
            </a:r>
            <a:r>
              <a:rPr lang="ar-SA" sz="2400" dirty="0" smtClean="0">
                <a:solidFill>
                  <a:schemeClr val="bg1"/>
                </a:solidFill>
              </a:rPr>
              <a:t>.</a:t>
            </a:r>
          </a:p>
          <a:p>
            <a:r>
              <a:rPr lang="ar-SA" sz="2400" dirty="0" smtClean="0">
                <a:solidFill>
                  <a:schemeClr val="bg1"/>
                </a:solidFill>
              </a:rPr>
              <a:t>وفي </a:t>
            </a:r>
            <a:r>
              <a:rPr lang="ar-SA" sz="2400" dirty="0">
                <a:solidFill>
                  <a:schemeClr val="bg1"/>
                </a:solidFill>
              </a:rPr>
              <a:t>هذه التقنية يصب حجم معروف من المزرعة السائلة او النموذج السائل في طبق بتري , ثم يضاف بعدها وسط الاكار المغذي السائل تحت درجة حرارية </a:t>
            </a:r>
            <a:r>
              <a:rPr lang="ar-SA" sz="2400" dirty="0" err="1">
                <a:solidFill>
                  <a:schemeClr val="bg1"/>
                </a:solidFill>
              </a:rPr>
              <a:t>لاتزيد</a:t>
            </a:r>
            <a:r>
              <a:rPr lang="ar-SA" sz="2400" dirty="0">
                <a:solidFill>
                  <a:schemeClr val="bg1"/>
                </a:solidFill>
              </a:rPr>
              <a:t> على 45 درجة مئوية </a:t>
            </a:r>
            <a:r>
              <a:rPr lang="ar-SA" sz="2400" dirty="0" smtClean="0">
                <a:solidFill>
                  <a:schemeClr val="bg1"/>
                </a:solidFill>
              </a:rPr>
              <a:t>.</a:t>
            </a:r>
          </a:p>
          <a:p>
            <a:r>
              <a:rPr lang="ar-SA" sz="2400" dirty="0" smtClean="0">
                <a:solidFill>
                  <a:schemeClr val="bg1"/>
                </a:solidFill>
              </a:rPr>
              <a:t>ثم </a:t>
            </a:r>
            <a:r>
              <a:rPr lang="ar-SA" sz="2400" dirty="0">
                <a:solidFill>
                  <a:schemeClr val="bg1"/>
                </a:solidFill>
              </a:rPr>
              <a:t>يحرك الطبق بلطف لمزج النموذج وتوزيعه جيدا ضمن وسط الاكار وبعد فترة حضانة مناسبة تحسب المستعمرات النامية حيث ان حساب عدد المستعمرات يعني عدد الخلايا الحية في </a:t>
            </a:r>
            <a:r>
              <a:rPr lang="ar-SA" sz="2400" dirty="0" smtClean="0">
                <a:solidFill>
                  <a:schemeClr val="bg1"/>
                </a:solidFill>
              </a:rPr>
              <a:t>النموذج.</a:t>
            </a:r>
          </a:p>
          <a:p>
            <a:r>
              <a:rPr lang="ar-SA" sz="2400" dirty="0" smtClean="0">
                <a:solidFill>
                  <a:schemeClr val="bg1"/>
                </a:solidFill>
              </a:rPr>
              <a:t> </a:t>
            </a:r>
            <a:r>
              <a:rPr lang="ar-SA" sz="2400" dirty="0">
                <a:solidFill>
                  <a:schemeClr val="bg1"/>
                </a:solidFill>
              </a:rPr>
              <a:t>ان عدد المستعمرات التي تستطيع العين البشرية عدها تعطينا اقل خطا احصائي , تنحصر ما بين50 مستعمرة الى 200 مستعمرة ولهذا علينا تخفيف النموذج ليعطينا عدد من المستعمرات يقع ضمن هذه الحدود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6011218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b="1" dirty="0">
                <a:solidFill>
                  <a:schemeClr val="bg1"/>
                </a:solidFill>
              </a:rPr>
              <a:t>زراعة الاحياء المجهرية </a:t>
            </a:r>
            <a:r>
              <a:rPr lang="en-US" sz="2400" b="1" dirty="0">
                <a:solidFill>
                  <a:schemeClr val="bg1"/>
                </a:solidFill>
              </a:rPr>
              <a:t>Cultivation of Microorganism</a:t>
            </a:r>
            <a:r>
              <a:rPr lang="ar-SA" sz="2400" b="1" dirty="0">
                <a:solidFill>
                  <a:schemeClr val="bg1"/>
                </a:solidFill>
              </a:rPr>
              <a:t> :</a:t>
            </a:r>
            <a:endParaRPr lang="en-US" sz="2400" dirty="0">
              <a:solidFill>
                <a:schemeClr val="bg1"/>
              </a:solidFill>
            </a:endParaRPr>
          </a:p>
          <a:p>
            <a:r>
              <a:rPr lang="ar-SA" sz="2400" b="1" dirty="0">
                <a:solidFill>
                  <a:schemeClr val="bg1"/>
                </a:solidFill>
              </a:rPr>
              <a:t>بناء الوسط الزرعي :</a:t>
            </a:r>
            <a:endParaRPr lang="en-US" sz="2400" dirty="0">
              <a:solidFill>
                <a:schemeClr val="bg1"/>
              </a:solidFill>
            </a:endParaRPr>
          </a:p>
          <a:p>
            <a:r>
              <a:rPr lang="ar-SA" sz="2400" dirty="0">
                <a:solidFill>
                  <a:schemeClr val="bg1"/>
                </a:solidFill>
              </a:rPr>
              <a:t>ان الهدف الأساسي في بناء الأوساط الزرعية هو توفير خليط متوازن من المواد الغذائية التي تحتاجها الاحياء المجهرية وبتراكيز تسمح بنمو جيد على ان لا تزيد تراكيز هذه المواد </a:t>
            </a:r>
            <a:r>
              <a:rPr lang="ar-SA" sz="2400" dirty="0" smtClean="0">
                <a:solidFill>
                  <a:schemeClr val="bg1"/>
                </a:solidFill>
              </a:rPr>
              <a:t>المغذية في </a:t>
            </a:r>
            <a:r>
              <a:rPr lang="ar-SA" sz="2400" dirty="0">
                <a:solidFill>
                  <a:schemeClr val="bg1"/>
                </a:solidFill>
              </a:rPr>
              <a:t>الوسط الزرعي ولأسباب كثيرة منها </a:t>
            </a:r>
            <a:r>
              <a:rPr lang="ar-SA" sz="2400" dirty="0" smtClean="0">
                <a:solidFill>
                  <a:schemeClr val="bg1"/>
                </a:solidFill>
              </a:rPr>
              <a:t>:</a:t>
            </a:r>
            <a:endParaRPr lang="en-US" sz="2400" dirty="0">
              <a:solidFill>
                <a:schemeClr val="bg1"/>
              </a:solidFill>
            </a:endParaRPr>
          </a:p>
          <a:p>
            <a:r>
              <a:rPr lang="ar-SA" sz="2400" dirty="0" smtClean="0">
                <a:solidFill>
                  <a:schemeClr val="bg1"/>
                </a:solidFill>
              </a:rPr>
              <a:t>1</a:t>
            </a:r>
            <a:r>
              <a:rPr lang="ar-SA" sz="2400" dirty="0">
                <a:solidFill>
                  <a:schemeClr val="bg1"/>
                </a:solidFill>
              </a:rPr>
              <a:t>. لان العديد من المواد المغذية تنقلب الى مواد مانعة للنمو او قد تصبح سامة اذا ما ازداد تركيزها .</a:t>
            </a:r>
            <a:endParaRPr lang="en-US" sz="2400" dirty="0">
              <a:solidFill>
                <a:schemeClr val="bg1"/>
              </a:solidFill>
            </a:endParaRPr>
          </a:p>
          <a:p>
            <a:r>
              <a:rPr lang="ar-SA" sz="2400" dirty="0">
                <a:solidFill>
                  <a:schemeClr val="bg1"/>
                </a:solidFill>
              </a:rPr>
              <a:t>2. حتى لو حدث النمو في الوسط الزرعي عالي التركيز فان الطبيعة البيئية ستتغير نتيجة الفعاليات الايضية </a:t>
            </a:r>
            <a:r>
              <a:rPr lang="ar-SA" sz="2400" dirty="0" err="1">
                <a:solidFill>
                  <a:schemeClr val="bg1"/>
                </a:solidFill>
              </a:rPr>
              <a:t>للاحياء</a:t>
            </a:r>
            <a:r>
              <a:rPr lang="ar-SA" sz="2400" dirty="0">
                <a:solidFill>
                  <a:schemeClr val="bg1"/>
                </a:solidFill>
              </a:rPr>
              <a:t> المجهرية </a:t>
            </a:r>
            <a:r>
              <a:rPr lang="ar-SA" sz="2400" dirty="0" smtClean="0">
                <a:solidFill>
                  <a:schemeClr val="bg1"/>
                </a:solidFill>
              </a:rPr>
              <a:t>النامية.</a:t>
            </a:r>
          </a:p>
          <a:p>
            <a:r>
              <a:rPr lang="ar-SA" sz="2400" dirty="0" smtClean="0">
                <a:solidFill>
                  <a:schemeClr val="bg1"/>
                </a:solidFill>
              </a:rPr>
              <a:t> </a:t>
            </a:r>
            <a:r>
              <a:rPr lang="ar-SA" sz="2400" dirty="0">
                <a:solidFill>
                  <a:schemeClr val="bg1"/>
                </a:solidFill>
              </a:rPr>
              <a:t>فتصبح هذه البيئة غير مناسبة وتتغير الحالة </a:t>
            </a:r>
            <a:r>
              <a:rPr lang="ar-SA" sz="2400" dirty="0" err="1">
                <a:solidFill>
                  <a:schemeClr val="bg1"/>
                </a:solidFill>
              </a:rPr>
              <a:t>الفسلجية</a:t>
            </a:r>
            <a:r>
              <a:rPr lang="ar-SA" sz="2400" dirty="0">
                <a:solidFill>
                  <a:schemeClr val="bg1"/>
                </a:solidFill>
              </a:rPr>
              <a:t> لهذه الاحياء او قد تموت وقد يكون هذا بسبب التغير الشديد في تركيز الايون الهيدروجيني او بتجمع المواد العضوية السامة او لنفاد الاوكسجين في حالة الاحياء الهوائية الاجبارية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16438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dirty="0">
                <a:solidFill>
                  <a:schemeClr val="bg1"/>
                </a:solidFill>
              </a:rPr>
              <a:t>ان عملية تحضير الوسط الزرعي تعتمد على توفر :</a:t>
            </a:r>
            <a:endParaRPr lang="en-US" sz="2400" dirty="0">
              <a:solidFill>
                <a:schemeClr val="bg1"/>
              </a:solidFill>
            </a:endParaRPr>
          </a:p>
          <a:p>
            <a:r>
              <a:rPr lang="ar-SA" sz="2400" dirty="0">
                <a:solidFill>
                  <a:schemeClr val="bg1"/>
                </a:solidFill>
              </a:rPr>
              <a:t>1.مجموعة الفلزات المهمة التي تناسب أي كائن دقيق 2.مصدر كاربوني ومصدر نيتروجيني وعوامل النمو الأخرى . </a:t>
            </a:r>
            <a:endParaRPr lang="en-US" sz="2400" dirty="0">
              <a:solidFill>
                <a:schemeClr val="bg1"/>
              </a:solidFill>
            </a:endParaRPr>
          </a:p>
          <a:p>
            <a:r>
              <a:rPr lang="ar-SA" sz="2400" dirty="0">
                <a:solidFill>
                  <a:schemeClr val="bg1"/>
                </a:solidFill>
              </a:rPr>
              <a:t>ومن الطبيعي ان تختلف المكونات الغذائية باختلاف الكائن الدقيق المراد تنميته فبعضها يكون نحسا او شرها </a:t>
            </a:r>
            <a:r>
              <a:rPr lang="en-US" sz="2400" dirty="0">
                <a:solidFill>
                  <a:schemeClr val="bg1"/>
                </a:solidFill>
              </a:rPr>
              <a:t>fastidious</a:t>
            </a:r>
            <a:r>
              <a:rPr lang="ar-SA" sz="2400" dirty="0">
                <a:solidFill>
                  <a:schemeClr val="bg1"/>
                </a:solidFill>
              </a:rPr>
              <a:t>ويحتاج الى عوامل نمو </a:t>
            </a:r>
            <a:r>
              <a:rPr lang="ar-SA" sz="2400" dirty="0" smtClean="0">
                <a:solidFill>
                  <a:schemeClr val="bg1"/>
                </a:solidFill>
              </a:rPr>
              <a:t>خاصة.</a:t>
            </a:r>
          </a:p>
          <a:p>
            <a:r>
              <a:rPr lang="ar-SA" sz="2400" dirty="0" smtClean="0">
                <a:solidFill>
                  <a:schemeClr val="bg1"/>
                </a:solidFill>
              </a:rPr>
              <a:t> </a:t>
            </a:r>
            <a:r>
              <a:rPr lang="ar-SA" sz="2400" dirty="0">
                <a:solidFill>
                  <a:schemeClr val="bg1"/>
                </a:solidFill>
              </a:rPr>
              <a:t>في حين لا تحتاج الكائنات ذاتية التغذية الى وجود مركبات عضوية بل تحتاج الى ثاني أوكسيد الكاربون ولهذا تقسم الأوساط الزرعية الى :</a:t>
            </a:r>
            <a:endParaRPr lang="en-US" sz="2400" dirty="0">
              <a:solidFill>
                <a:schemeClr val="bg1"/>
              </a:solidFill>
            </a:endParaRPr>
          </a:p>
          <a:p>
            <a:r>
              <a:rPr lang="ar-SA" sz="2400" dirty="0">
                <a:solidFill>
                  <a:schemeClr val="bg1"/>
                </a:solidFill>
              </a:rPr>
              <a:t>أ. الوسط الصناعي </a:t>
            </a:r>
            <a:r>
              <a:rPr lang="en-US" sz="2400" dirty="0">
                <a:solidFill>
                  <a:schemeClr val="bg1"/>
                </a:solidFill>
              </a:rPr>
              <a:t>Synthetic medium</a:t>
            </a:r>
            <a:r>
              <a:rPr lang="ar-SA" sz="2400" dirty="0">
                <a:solidFill>
                  <a:schemeClr val="bg1"/>
                </a:solidFill>
              </a:rPr>
              <a:t> : هو الوسط الزرعي المعروفة مكوناته كما ونوعا من الناحية الكيمياوية </a:t>
            </a:r>
            <a:r>
              <a:rPr lang="ar-SA" sz="2400" dirty="0" smtClean="0">
                <a:solidFill>
                  <a:schemeClr val="bg1"/>
                </a:solidFill>
              </a:rPr>
              <a:t>.</a:t>
            </a:r>
          </a:p>
          <a:p>
            <a:r>
              <a:rPr lang="ar-SA" sz="2400" dirty="0">
                <a:solidFill>
                  <a:schemeClr val="bg1"/>
                </a:solidFill>
              </a:rPr>
              <a:t>ب. الوسط المعقد </a:t>
            </a:r>
            <a:r>
              <a:rPr lang="en-US" sz="2400" dirty="0">
                <a:solidFill>
                  <a:schemeClr val="bg1"/>
                </a:solidFill>
              </a:rPr>
              <a:t>Complex medium</a:t>
            </a:r>
            <a:r>
              <a:rPr lang="ar-SA" sz="2400" dirty="0">
                <a:solidFill>
                  <a:schemeClr val="bg1"/>
                </a:solidFill>
              </a:rPr>
              <a:t> : هو الوسط الزرعي الذي لا تعرف مكوناته الكيمياوية كما ونوعا وذلك بإضافة بعض المواد مثل خلاصة اللحم او خلاصة الخميرة لتزويد الوسط الزرعي بالمركبات الكيمياوية العضوية </a:t>
            </a:r>
            <a:r>
              <a:rPr lang="ar-SA" sz="2400" dirty="0" err="1">
                <a:solidFill>
                  <a:schemeClr val="bg1"/>
                </a:solidFill>
              </a:rPr>
              <a:t>واللاعضوية</a:t>
            </a:r>
            <a:r>
              <a:rPr lang="ar-SA" sz="2400" dirty="0">
                <a:solidFill>
                  <a:schemeClr val="bg1"/>
                </a:solidFill>
              </a:rPr>
              <a:t> المختلفة .</a:t>
            </a:r>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7248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dirty="0" smtClean="0">
                <a:solidFill>
                  <a:schemeClr val="bg1"/>
                </a:solidFill>
              </a:rPr>
              <a:t>السيطرة </a:t>
            </a:r>
            <a:r>
              <a:rPr lang="ar-SA" sz="2400" dirty="0">
                <a:solidFill>
                  <a:schemeClr val="bg1"/>
                </a:solidFill>
              </a:rPr>
              <a:t>على الرقم الهيدروجيني ( </a:t>
            </a:r>
            <a:r>
              <a:rPr lang="en-US" sz="2400" dirty="0">
                <a:solidFill>
                  <a:schemeClr val="bg1"/>
                </a:solidFill>
              </a:rPr>
              <a:t>PH </a:t>
            </a:r>
            <a:r>
              <a:rPr lang="ar-SA" sz="2400" dirty="0">
                <a:solidFill>
                  <a:schemeClr val="bg1"/>
                </a:solidFill>
              </a:rPr>
              <a:t>) : </a:t>
            </a:r>
            <a:endParaRPr lang="en-US" sz="2400" dirty="0">
              <a:solidFill>
                <a:schemeClr val="bg1"/>
              </a:solidFill>
            </a:endParaRPr>
          </a:p>
          <a:p>
            <a:r>
              <a:rPr lang="ar-SA" sz="2400" dirty="0" err="1">
                <a:solidFill>
                  <a:schemeClr val="bg1"/>
                </a:solidFill>
              </a:rPr>
              <a:t>يتاثر</a:t>
            </a:r>
            <a:r>
              <a:rPr lang="ar-SA" sz="2400" dirty="0">
                <a:solidFill>
                  <a:schemeClr val="bg1"/>
                </a:solidFill>
              </a:rPr>
              <a:t> نمو الاحياء المجهرية في الأوساط الزرعية وبشكل ملحوظ بالتغيرات الكيمياوية التي تطرا على المزرعة نتيجة الفعاليات الايضية </a:t>
            </a:r>
            <a:r>
              <a:rPr lang="ar-SA" sz="2400" dirty="0" err="1">
                <a:solidFill>
                  <a:schemeClr val="bg1"/>
                </a:solidFill>
              </a:rPr>
              <a:t>للاحياء</a:t>
            </a:r>
            <a:r>
              <a:rPr lang="ar-SA" sz="2400" dirty="0">
                <a:solidFill>
                  <a:schemeClr val="bg1"/>
                </a:solidFill>
              </a:rPr>
              <a:t> النامية </a:t>
            </a:r>
            <a:r>
              <a:rPr lang="ar-SA" sz="2400" dirty="0" smtClean="0">
                <a:solidFill>
                  <a:schemeClr val="bg1"/>
                </a:solidFill>
              </a:rPr>
              <a:t>.</a:t>
            </a:r>
          </a:p>
          <a:p>
            <a:r>
              <a:rPr lang="ar-SA" sz="2400" dirty="0" smtClean="0">
                <a:solidFill>
                  <a:schemeClr val="bg1"/>
                </a:solidFill>
              </a:rPr>
              <a:t>فمثلا </a:t>
            </a:r>
            <a:r>
              <a:rPr lang="ar-SA" sz="2400" dirty="0">
                <a:solidFill>
                  <a:schemeClr val="bg1"/>
                </a:solidFill>
              </a:rPr>
              <a:t>تتكون الحوامض العضوية نتيجة الفعاليات التخمرية التي تقوم بها البكتريا النامية في وسط الكلوكوز الزرعي . </a:t>
            </a:r>
            <a:endParaRPr lang="ar-SA" sz="2400" dirty="0" smtClean="0">
              <a:solidFill>
                <a:schemeClr val="bg1"/>
              </a:solidFill>
            </a:endParaRPr>
          </a:p>
          <a:p>
            <a:r>
              <a:rPr lang="ar-SA" sz="2400" dirty="0" smtClean="0">
                <a:solidFill>
                  <a:schemeClr val="bg1"/>
                </a:solidFill>
              </a:rPr>
              <a:t>وقد </a:t>
            </a:r>
            <a:r>
              <a:rPr lang="ar-SA" sz="2400" dirty="0">
                <a:solidFill>
                  <a:schemeClr val="bg1"/>
                </a:solidFill>
              </a:rPr>
              <a:t>يتوقف </a:t>
            </a:r>
            <a:r>
              <a:rPr lang="ar-SA" sz="2400" dirty="0" smtClean="0">
                <a:solidFill>
                  <a:schemeClr val="bg1"/>
                </a:solidFill>
              </a:rPr>
              <a:t>نمو هذه </a:t>
            </a:r>
            <a:r>
              <a:rPr lang="ar-SA" sz="2400" dirty="0">
                <a:solidFill>
                  <a:schemeClr val="bg1"/>
                </a:solidFill>
              </a:rPr>
              <a:t>البكتريا نتيجة تكون هذه الحوامض واحيانا تتكون القواعد بدل الحوامض اثناء النمو نتيجة قيام الاحياء المجهرية النامية بتهديم او استخدام الايونات السالبة الموجودة في الوسط الزرعي </a:t>
            </a:r>
            <a:r>
              <a:rPr lang="ar-SA" sz="2400" dirty="0" smtClean="0">
                <a:solidFill>
                  <a:schemeClr val="bg1"/>
                </a:solidFill>
              </a:rPr>
              <a:t>.</a:t>
            </a:r>
          </a:p>
          <a:p>
            <a:r>
              <a:rPr lang="ar-SA" sz="2400" dirty="0" smtClean="0">
                <a:solidFill>
                  <a:schemeClr val="bg1"/>
                </a:solidFill>
              </a:rPr>
              <a:t>وان </a:t>
            </a:r>
            <a:r>
              <a:rPr lang="ar-SA" sz="2400" dirty="0">
                <a:solidFill>
                  <a:schemeClr val="bg1"/>
                </a:solidFill>
              </a:rPr>
              <a:t>التفاعلات الايضية التي تجري على البروتينات والحوامض الامينية قد تغير الرقم الهيدروجيني الى القاعدة نتيجة تكون الامونيا .</a:t>
            </a:r>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418993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dirty="0">
                <a:solidFill>
                  <a:schemeClr val="bg1"/>
                </a:solidFill>
              </a:rPr>
              <a:t>تنمو معظم البكتريا عند الرقم الهيدروجيني ( </a:t>
            </a:r>
            <a:r>
              <a:rPr lang="en-US" sz="2400" dirty="0">
                <a:solidFill>
                  <a:schemeClr val="bg1"/>
                </a:solidFill>
              </a:rPr>
              <a:t>PH </a:t>
            </a:r>
            <a:r>
              <a:rPr lang="ar-SA" sz="2400" dirty="0">
                <a:solidFill>
                  <a:schemeClr val="bg1"/>
                </a:solidFill>
              </a:rPr>
              <a:t>)المتعادل (</a:t>
            </a:r>
            <a:r>
              <a:rPr lang="en-US" sz="2400" dirty="0">
                <a:solidFill>
                  <a:schemeClr val="bg1"/>
                </a:solidFill>
              </a:rPr>
              <a:t>PH=7 </a:t>
            </a:r>
            <a:r>
              <a:rPr lang="ar-SA" sz="2400" dirty="0">
                <a:solidFill>
                  <a:schemeClr val="bg1"/>
                </a:solidFill>
              </a:rPr>
              <a:t>) مع انها تتحمل العيش ما بين 1حامضي 8 قاعدي </a:t>
            </a:r>
            <a:r>
              <a:rPr lang="ar-SA" sz="2400" dirty="0" smtClean="0">
                <a:solidFill>
                  <a:schemeClr val="bg1"/>
                </a:solidFill>
              </a:rPr>
              <a:t>.</a:t>
            </a:r>
          </a:p>
          <a:p>
            <a:r>
              <a:rPr lang="ar-SA" sz="2400" dirty="0" smtClean="0">
                <a:solidFill>
                  <a:schemeClr val="bg1"/>
                </a:solidFill>
              </a:rPr>
              <a:t>لذلك </a:t>
            </a:r>
            <a:r>
              <a:rPr lang="ar-SA" sz="2400" dirty="0">
                <a:solidFill>
                  <a:schemeClr val="bg1"/>
                </a:solidFill>
              </a:rPr>
              <a:t>ال ( </a:t>
            </a:r>
            <a:r>
              <a:rPr lang="en-US" sz="2400" dirty="0">
                <a:solidFill>
                  <a:schemeClr val="bg1"/>
                </a:solidFill>
              </a:rPr>
              <a:t>PH </a:t>
            </a:r>
            <a:r>
              <a:rPr lang="ar-SA" sz="2400" dirty="0">
                <a:solidFill>
                  <a:schemeClr val="bg1"/>
                </a:solidFill>
              </a:rPr>
              <a:t>) الذي يشهد نشاطا </a:t>
            </a:r>
            <a:r>
              <a:rPr lang="ar-SA" sz="2400" dirty="0" err="1">
                <a:solidFill>
                  <a:schemeClr val="bg1"/>
                </a:solidFill>
              </a:rPr>
              <a:t>للانزيم</a:t>
            </a:r>
            <a:r>
              <a:rPr lang="ar-SA" sz="2400" dirty="0">
                <a:solidFill>
                  <a:schemeClr val="bg1"/>
                </a:solidFill>
              </a:rPr>
              <a:t> يسمى ال </a:t>
            </a:r>
            <a:r>
              <a:rPr lang="en-US" sz="2400" dirty="0">
                <a:solidFill>
                  <a:schemeClr val="bg1"/>
                </a:solidFill>
              </a:rPr>
              <a:t>PH </a:t>
            </a:r>
            <a:r>
              <a:rPr lang="ar-SA" sz="2400" dirty="0">
                <a:solidFill>
                  <a:schemeClr val="bg1"/>
                </a:solidFill>
              </a:rPr>
              <a:t>المثالي او المفضل </a:t>
            </a:r>
            <a:r>
              <a:rPr lang="en-US" sz="2400" dirty="0">
                <a:solidFill>
                  <a:schemeClr val="bg1"/>
                </a:solidFill>
              </a:rPr>
              <a:t>Optimum PH</a:t>
            </a:r>
            <a:r>
              <a:rPr lang="ar-SA" sz="2400" dirty="0">
                <a:solidFill>
                  <a:schemeClr val="bg1"/>
                </a:solidFill>
              </a:rPr>
              <a:t> اما اذا زاد ال </a:t>
            </a:r>
            <a:r>
              <a:rPr lang="en-US" sz="2400" dirty="0">
                <a:solidFill>
                  <a:schemeClr val="bg1"/>
                </a:solidFill>
              </a:rPr>
              <a:t>PH</a:t>
            </a:r>
            <a:r>
              <a:rPr lang="ar-SA" sz="2400" dirty="0">
                <a:solidFill>
                  <a:schemeClr val="bg1"/>
                </a:solidFill>
              </a:rPr>
              <a:t> فيبدا نشاط الانزيم بالتراجع لان نشاط الانزيم يمثل معدل النمو .</a:t>
            </a:r>
            <a:endParaRPr lang="en-US" sz="2400" dirty="0">
              <a:solidFill>
                <a:schemeClr val="bg1"/>
              </a:solidFill>
            </a:endParaRPr>
          </a:p>
          <a:p>
            <a:r>
              <a:rPr lang="ar-SA" sz="2400" dirty="0">
                <a:solidFill>
                  <a:schemeClr val="bg1"/>
                </a:solidFill>
              </a:rPr>
              <a:t>قسمت البكتريا على أساس نشاطها بحسب الرقم الهيدروجيني الى :</a:t>
            </a:r>
            <a:endParaRPr lang="en-US" sz="2400" dirty="0">
              <a:solidFill>
                <a:schemeClr val="bg1"/>
              </a:solidFill>
            </a:endParaRPr>
          </a:p>
          <a:p>
            <a:pPr lvl="0"/>
            <a:r>
              <a:rPr lang="ar-SA" sz="2400" dirty="0">
                <a:solidFill>
                  <a:schemeClr val="bg1"/>
                </a:solidFill>
              </a:rPr>
              <a:t>البكتريا المحبة للحامضية العالية ( </a:t>
            </a:r>
            <a:r>
              <a:rPr lang="en-US" sz="2400" dirty="0">
                <a:solidFill>
                  <a:schemeClr val="bg1"/>
                </a:solidFill>
              </a:rPr>
              <a:t>PH </a:t>
            </a:r>
            <a:r>
              <a:rPr lang="ar-SA" sz="2400" dirty="0">
                <a:solidFill>
                  <a:schemeClr val="bg1"/>
                </a:solidFill>
              </a:rPr>
              <a:t>) منخفض </a:t>
            </a:r>
            <a:r>
              <a:rPr lang="en-US" sz="2400" dirty="0">
                <a:solidFill>
                  <a:schemeClr val="bg1"/>
                </a:solidFill>
              </a:rPr>
              <a:t>Acidophilic</a:t>
            </a:r>
            <a:r>
              <a:rPr lang="ar-SA" sz="2400" dirty="0">
                <a:solidFill>
                  <a:schemeClr val="bg1"/>
                </a:solidFill>
              </a:rPr>
              <a:t> .</a:t>
            </a:r>
            <a:endParaRPr lang="en-US" sz="2400" dirty="0">
              <a:solidFill>
                <a:schemeClr val="bg1"/>
              </a:solidFill>
            </a:endParaRPr>
          </a:p>
          <a:p>
            <a:pPr lvl="0"/>
            <a:r>
              <a:rPr lang="ar-SA" sz="2400" dirty="0">
                <a:solidFill>
                  <a:schemeClr val="bg1"/>
                </a:solidFill>
              </a:rPr>
              <a:t>البكتريا المحبة للحامضية المعتدلة </a:t>
            </a:r>
            <a:r>
              <a:rPr lang="en-US" sz="2400" dirty="0">
                <a:solidFill>
                  <a:schemeClr val="bg1"/>
                </a:solidFill>
              </a:rPr>
              <a:t>Neutrophilic</a:t>
            </a:r>
            <a:r>
              <a:rPr lang="ar-SA" sz="2400" dirty="0">
                <a:solidFill>
                  <a:schemeClr val="bg1"/>
                </a:solidFill>
              </a:rPr>
              <a:t> وهذا يمثل معظم أنواع البكتريا </a:t>
            </a:r>
            <a:r>
              <a:rPr lang="ar-SA" sz="2400" dirty="0" err="1">
                <a:solidFill>
                  <a:schemeClr val="bg1"/>
                </a:solidFill>
              </a:rPr>
              <a:t>مابين</a:t>
            </a:r>
            <a:r>
              <a:rPr lang="ar-SA" sz="2400" dirty="0">
                <a:solidFill>
                  <a:schemeClr val="bg1"/>
                </a:solidFill>
              </a:rPr>
              <a:t> </a:t>
            </a:r>
            <a:r>
              <a:rPr lang="en-US" sz="2400" dirty="0">
                <a:solidFill>
                  <a:schemeClr val="bg1"/>
                </a:solidFill>
              </a:rPr>
              <a:t>PH ( 6.5 – 7.5)</a:t>
            </a:r>
            <a:r>
              <a:rPr lang="ar-SA" sz="2400" dirty="0">
                <a:solidFill>
                  <a:schemeClr val="bg1"/>
                </a:solidFill>
              </a:rPr>
              <a:t> . </a:t>
            </a:r>
            <a:endParaRPr lang="en-US" sz="2400" dirty="0">
              <a:solidFill>
                <a:schemeClr val="bg1"/>
              </a:solidFill>
            </a:endParaRPr>
          </a:p>
          <a:p>
            <a:pPr lvl="0"/>
            <a:r>
              <a:rPr lang="ar-SA" sz="2400" dirty="0">
                <a:solidFill>
                  <a:schemeClr val="bg1"/>
                </a:solidFill>
              </a:rPr>
              <a:t>البكتريا المحبة للقاعدية ( </a:t>
            </a:r>
            <a:r>
              <a:rPr lang="en-US" sz="2400" dirty="0">
                <a:solidFill>
                  <a:schemeClr val="bg1"/>
                </a:solidFill>
              </a:rPr>
              <a:t>PH </a:t>
            </a:r>
            <a:r>
              <a:rPr lang="ar-SA" sz="2400" dirty="0">
                <a:solidFill>
                  <a:schemeClr val="bg1"/>
                </a:solidFill>
              </a:rPr>
              <a:t>) عالي </a:t>
            </a:r>
            <a:r>
              <a:rPr lang="en-US" sz="2400" dirty="0" err="1">
                <a:solidFill>
                  <a:schemeClr val="bg1"/>
                </a:solidFill>
              </a:rPr>
              <a:t>Alkalophilic</a:t>
            </a:r>
            <a:r>
              <a:rPr lang="ar-SA" sz="2400" dirty="0">
                <a:solidFill>
                  <a:schemeClr val="bg1"/>
                </a:solidFill>
              </a:rPr>
              <a:t> وهذه تفضل ال </a:t>
            </a:r>
            <a:r>
              <a:rPr lang="en-US" sz="2400" dirty="0">
                <a:solidFill>
                  <a:schemeClr val="bg1"/>
                </a:solidFill>
              </a:rPr>
              <a:t>PH</a:t>
            </a:r>
            <a:r>
              <a:rPr lang="ar-SA" sz="2400" dirty="0">
                <a:solidFill>
                  <a:schemeClr val="bg1"/>
                </a:solidFill>
              </a:rPr>
              <a:t> الأكثر من 8 مثل بكتريا الكوليرا </a:t>
            </a:r>
            <a:r>
              <a:rPr lang="ar-SA"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210692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337625" y="685800"/>
            <a:ext cx="11408898" cy="5855677"/>
          </a:xfrm>
        </p:spPr>
        <p:txBody>
          <a:bodyPr>
            <a:noAutofit/>
          </a:bodyPr>
          <a:lstStyle/>
          <a:p>
            <a:r>
              <a:rPr lang="ar-SA" sz="2400" dirty="0">
                <a:solidFill>
                  <a:schemeClr val="bg1"/>
                </a:solidFill>
              </a:rPr>
              <a:t>ويحدث التغير في الرقم الهيدروجيني نحو القاعدية او الحامضية بصورة </a:t>
            </a:r>
            <a:r>
              <a:rPr lang="ar-SA" sz="2400" dirty="0" smtClean="0">
                <a:solidFill>
                  <a:schemeClr val="bg1"/>
                </a:solidFill>
              </a:rPr>
              <a:t>تدريجية.</a:t>
            </a:r>
          </a:p>
          <a:p>
            <a:r>
              <a:rPr lang="ar-SA" sz="2400" dirty="0" smtClean="0">
                <a:solidFill>
                  <a:schemeClr val="bg1"/>
                </a:solidFill>
              </a:rPr>
              <a:t> </a:t>
            </a:r>
            <a:r>
              <a:rPr lang="ar-SA" sz="2400" dirty="0">
                <a:solidFill>
                  <a:schemeClr val="bg1"/>
                </a:solidFill>
              </a:rPr>
              <a:t>وبكلام اخر فان الأوساط الزرعية تقاوم هذا التغيير نتيجة الفعل </a:t>
            </a:r>
            <a:r>
              <a:rPr lang="ar-SA" sz="2400" dirty="0" err="1">
                <a:solidFill>
                  <a:schemeClr val="bg1"/>
                </a:solidFill>
              </a:rPr>
              <a:t>الدارئ</a:t>
            </a:r>
            <a:r>
              <a:rPr lang="ar-SA" sz="2400" dirty="0">
                <a:solidFill>
                  <a:schemeClr val="bg1"/>
                </a:solidFill>
              </a:rPr>
              <a:t> لبعض مكونات الوسط واهمها الحوامض الامينية </a:t>
            </a:r>
            <a:r>
              <a:rPr lang="ar-SA" sz="2400" dirty="0" smtClean="0">
                <a:solidFill>
                  <a:schemeClr val="bg1"/>
                </a:solidFill>
              </a:rPr>
              <a:t>والبروتينات.</a:t>
            </a:r>
          </a:p>
          <a:p>
            <a:r>
              <a:rPr lang="ar-SA" sz="2400" dirty="0" smtClean="0">
                <a:solidFill>
                  <a:schemeClr val="bg1"/>
                </a:solidFill>
              </a:rPr>
              <a:t> </a:t>
            </a:r>
            <a:r>
              <a:rPr lang="ar-SA" sz="2400" dirty="0">
                <a:solidFill>
                  <a:schemeClr val="bg1"/>
                </a:solidFill>
              </a:rPr>
              <a:t>حيث تمتلك هذه المواد </a:t>
            </a:r>
            <a:r>
              <a:rPr lang="ar-SA" sz="2400" dirty="0" smtClean="0">
                <a:solidFill>
                  <a:schemeClr val="bg1"/>
                </a:solidFill>
              </a:rPr>
              <a:t>جذر الأمين </a:t>
            </a:r>
            <a:r>
              <a:rPr lang="ar-SA" sz="2400" dirty="0">
                <a:solidFill>
                  <a:schemeClr val="bg1"/>
                </a:solidFill>
              </a:rPr>
              <a:t>القاعدي -2</a:t>
            </a:r>
            <a:r>
              <a:rPr lang="en-US" sz="2400" dirty="0">
                <a:solidFill>
                  <a:schemeClr val="bg1"/>
                </a:solidFill>
              </a:rPr>
              <a:t>NH</a:t>
            </a:r>
            <a:r>
              <a:rPr lang="ar-SA" sz="2400" dirty="0">
                <a:solidFill>
                  <a:schemeClr val="bg1"/>
                </a:solidFill>
              </a:rPr>
              <a:t> وجذر </a:t>
            </a:r>
            <a:r>
              <a:rPr lang="ar-SA" sz="2400" dirty="0" err="1">
                <a:solidFill>
                  <a:schemeClr val="bg1"/>
                </a:solidFill>
              </a:rPr>
              <a:t>الكاربوكسيل</a:t>
            </a:r>
            <a:r>
              <a:rPr lang="ar-SA" sz="2400" dirty="0">
                <a:solidFill>
                  <a:schemeClr val="bg1"/>
                </a:solidFill>
              </a:rPr>
              <a:t> </a:t>
            </a:r>
            <a:r>
              <a:rPr lang="en-US" sz="2400" dirty="0">
                <a:solidFill>
                  <a:schemeClr val="bg1"/>
                </a:solidFill>
              </a:rPr>
              <a:t>COOH</a:t>
            </a:r>
            <a:r>
              <a:rPr lang="ar-SA" sz="2400" dirty="0">
                <a:solidFill>
                  <a:schemeClr val="bg1"/>
                </a:solidFill>
              </a:rPr>
              <a:t> الحامضي وبذلك تستطيع هذه المواد ان تتحد مع الحامض او القاعدة في ان </a:t>
            </a:r>
            <a:r>
              <a:rPr lang="ar-SA" sz="2400" dirty="0" smtClean="0">
                <a:solidFill>
                  <a:schemeClr val="bg1"/>
                </a:solidFill>
              </a:rPr>
              <a:t>واحد.</a:t>
            </a:r>
          </a:p>
          <a:p>
            <a:r>
              <a:rPr lang="ar-SA" sz="2400" dirty="0" smtClean="0">
                <a:solidFill>
                  <a:schemeClr val="bg1"/>
                </a:solidFill>
              </a:rPr>
              <a:t> </a:t>
            </a:r>
            <a:r>
              <a:rPr lang="ar-SA" sz="2400" dirty="0">
                <a:solidFill>
                  <a:schemeClr val="bg1"/>
                </a:solidFill>
              </a:rPr>
              <a:t>ولهذا يقال عن هذه المواد بانها </a:t>
            </a:r>
            <a:r>
              <a:rPr lang="ar-SA" sz="2400" dirty="0" err="1">
                <a:solidFill>
                  <a:schemeClr val="bg1"/>
                </a:solidFill>
              </a:rPr>
              <a:t>امفوتيرية</a:t>
            </a:r>
            <a:r>
              <a:rPr lang="ar-SA" sz="2400" dirty="0">
                <a:solidFill>
                  <a:schemeClr val="bg1"/>
                </a:solidFill>
              </a:rPr>
              <a:t> </a:t>
            </a:r>
            <a:r>
              <a:rPr lang="en-US" sz="2400" dirty="0">
                <a:solidFill>
                  <a:schemeClr val="bg1"/>
                </a:solidFill>
              </a:rPr>
              <a:t>amphoteric</a:t>
            </a:r>
            <a:r>
              <a:rPr lang="ar-SA" sz="2400" dirty="0">
                <a:solidFill>
                  <a:schemeClr val="bg1"/>
                </a:solidFill>
              </a:rPr>
              <a:t> ويستعان ببعض المواد </a:t>
            </a:r>
            <a:r>
              <a:rPr lang="ar-SA" sz="2400" dirty="0" err="1">
                <a:solidFill>
                  <a:schemeClr val="bg1"/>
                </a:solidFill>
              </a:rPr>
              <a:t>الدارئة</a:t>
            </a:r>
            <a:r>
              <a:rPr lang="ar-SA" sz="2400" dirty="0">
                <a:solidFill>
                  <a:schemeClr val="bg1"/>
                </a:solidFill>
              </a:rPr>
              <a:t> واهمها املاح الفوسفات </a:t>
            </a:r>
            <a:r>
              <a:rPr lang="ar-SA" sz="2400" dirty="0" err="1">
                <a:solidFill>
                  <a:schemeClr val="bg1"/>
                </a:solidFill>
              </a:rPr>
              <a:t>والكاربونات</a:t>
            </a:r>
            <a:r>
              <a:rPr lang="ar-SA" sz="2400" dirty="0">
                <a:solidFill>
                  <a:schemeClr val="bg1"/>
                </a:solidFill>
              </a:rPr>
              <a:t> </a:t>
            </a:r>
            <a:r>
              <a:rPr lang="ar-SA" sz="2400" dirty="0" err="1">
                <a:solidFill>
                  <a:schemeClr val="bg1"/>
                </a:solidFill>
              </a:rPr>
              <a:t>الدارئة</a:t>
            </a:r>
            <a:r>
              <a:rPr lang="ar-SA" sz="2400" dirty="0">
                <a:solidFill>
                  <a:schemeClr val="bg1"/>
                </a:solidFill>
              </a:rPr>
              <a:t> .</a:t>
            </a:r>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411040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شريحة">
  <a:themeElements>
    <a:clrScheme name="شريحة">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شريحة">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8994</TotalTime>
  <Words>3217</Words>
  <Application>Microsoft Office PowerPoint</Application>
  <PresentationFormat>مخصص</PresentationFormat>
  <Paragraphs>187</Paragraphs>
  <Slides>32</Slides>
  <Notes>0</Notes>
  <HiddenSlides>0</HiddenSlides>
  <MMClips>0</MMClips>
  <ScaleCrop>false</ScaleCrop>
  <HeadingPairs>
    <vt:vector size="4" baseType="variant">
      <vt:variant>
        <vt:lpstr>نسق</vt:lpstr>
      </vt:variant>
      <vt:variant>
        <vt:i4>1</vt:i4>
      </vt:variant>
      <vt:variant>
        <vt:lpstr>عناوين الشرائح</vt:lpstr>
      </vt:variant>
      <vt:variant>
        <vt:i4>32</vt:i4>
      </vt:variant>
    </vt:vector>
  </HeadingPairs>
  <TitlesOfParts>
    <vt:vector size="33" baseType="lpstr">
      <vt:lpstr>شريحة</vt:lpstr>
      <vt:lpstr>احياء مجهرية نظري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احياء مجهرية نظري</dc:title>
  <dc:creator>amjad</dc:creator>
  <cp:lastModifiedBy>DR.Ahmed Saker 2o1O</cp:lastModifiedBy>
  <cp:revision>122</cp:revision>
  <dcterms:created xsi:type="dcterms:W3CDTF">2017-10-04T18:39:22Z</dcterms:created>
  <dcterms:modified xsi:type="dcterms:W3CDTF">2017-12-27T20:10:24Z</dcterms:modified>
</cp:coreProperties>
</file>